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535" r:id="rId2"/>
    <p:sldId id="659" r:id="rId3"/>
    <p:sldId id="880" r:id="rId4"/>
    <p:sldId id="881" r:id="rId5"/>
    <p:sldId id="882" r:id="rId6"/>
    <p:sldId id="905" r:id="rId7"/>
    <p:sldId id="883" r:id="rId8"/>
    <p:sldId id="884" r:id="rId9"/>
    <p:sldId id="885" r:id="rId10"/>
    <p:sldId id="886" r:id="rId11"/>
    <p:sldId id="887" r:id="rId12"/>
    <p:sldId id="888" r:id="rId13"/>
    <p:sldId id="903" r:id="rId14"/>
    <p:sldId id="904" r:id="rId15"/>
    <p:sldId id="906" r:id="rId16"/>
    <p:sldId id="907" r:id="rId17"/>
    <p:sldId id="908" r:id="rId18"/>
    <p:sldId id="570" r:id="rId1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واحد پشتیبانی" initials="واحد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DF1E9"/>
    <a:srgbClr val="ECCFED"/>
    <a:srgbClr val="FFFBEF"/>
    <a:srgbClr val="F2F7FC"/>
    <a:srgbClr val="FFFAEB"/>
    <a:srgbClr val="FF3399"/>
    <a:srgbClr val="61D6FF"/>
    <a:srgbClr val="EEF7E9"/>
    <a:srgbClr val="EA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8" autoAdjust="0"/>
    <p:restoredTop sz="75730" autoAdjust="0"/>
  </p:normalViewPr>
  <p:slideViewPr>
    <p:cSldViewPr snapToGrid="0">
      <p:cViewPr varScale="1">
        <p:scale>
          <a:sx n="73" d="100"/>
          <a:sy n="73" d="100"/>
        </p:scale>
        <p:origin x="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70519255642001E-2"/>
          <c:y val="0.12147686088843419"/>
          <c:w val="0.94582948074435802"/>
          <c:h val="0.8716007284338290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A8-4142-8D0F-5A26B2A76BF2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A8-4142-8D0F-5A26B2A76B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Sheet1!$B$3:$B$4</c:f>
              <c:strCache>
                <c:ptCount val="2"/>
                <c:pt idx="0">
                  <c:v>تعداد کل مراکز تهیه، توزیع و عرضه و فروش مواد غذایی، اماکن عمومی و واحدهای کارگاهی تحت پوشش</c:v>
                </c:pt>
                <c:pt idx="1">
                  <c:v>تعداد موارد بازرسی انجام شده از مراکز تهیه، توزیع، عرضه و فروش مواد غذایی، اماکن عمومی و واحدهای کارگاهی
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3577807</c:v>
                </c:pt>
                <c:pt idx="1">
                  <c:v>233828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A8-4142-8D0F-5A26B2A76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E8B7B7">
            <a:lumMod val="90000"/>
          </a:srgbClr>
        </a:solidFill>
        <a:ln>
          <a:solidFill>
            <a:srgbClr val="7030A0"/>
          </a:solidFill>
        </a:ln>
        <a:effectLst/>
        <a:sp3d>
          <a:contourClr>
            <a:srgbClr val="7030A0"/>
          </a:contourClr>
        </a:sp3d>
      </c:spPr>
    </c:sideWall>
    <c:backWall>
      <c:thickness val="0"/>
      <c:spPr>
        <a:noFill/>
        <a:ln>
          <a:solidFill>
            <a:srgbClr val="7030A0"/>
          </a:solidFill>
        </a:ln>
        <a:effectLst/>
        <a:sp3d>
          <a:contourClr>
            <a:srgbClr val="7030A0"/>
          </a:contourClr>
        </a:sp3d>
      </c:spPr>
    </c:backWall>
    <c:plotArea>
      <c:layout>
        <c:manualLayout>
          <c:layoutTarget val="inner"/>
          <c:xMode val="edge"/>
          <c:yMode val="edge"/>
          <c:x val="2.4769690247052452E-2"/>
          <c:y val="0.11733125664695961"/>
          <c:w val="0.96386291557305337"/>
          <c:h val="0.5203575805941368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FFC000">
                <a:lumMod val="75000"/>
              </a:srgbClr>
            </a:solidFill>
            <a:ln>
              <a:solidFill>
                <a:srgbClr val="FFFF00"/>
              </a:solidFill>
            </a:ln>
            <a:effectLst/>
            <a:sp3d>
              <a:contourClr>
                <a:srgbClr val="FFFF00"/>
              </a:contourClr>
            </a:sp3d>
          </c:spPr>
          <c:invertIfNegative val="0"/>
          <c:dLbls>
            <c:dLbl>
              <c:idx val="0"/>
              <c:layout>
                <c:manualLayout>
                  <c:x val="2.1051103127530993E-3"/>
                  <c:y val="-0.23323883451279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69-4340-8869-DB11523366BF}"/>
                </c:ext>
              </c:extLst>
            </c:dLbl>
            <c:dLbl>
              <c:idx val="1"/>
              <c:layout>
                <c:manualLayout>
                  <c:x val="1.0525551563765449E-3"/>
                  <c:y val="-0.11285750057070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9-4340-8869-DB11523366BF}"/>
                </c:ext>
              </c:extLst>
            </c:dLbl>
            <c:dLbl>
              <c:idx val="2"/>
              <c:layout>
                <c:manualLayout>
                  <c:x val="6.3153309382592308E-3"/>
                  <c:y val="-5.7682722513916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69-4340-8869-DB11523366BF}"/>
                </c:ext>
              </c:extLst>
            </c:dLbl>
            <c:dLbl>
              <c:idx val="3"/>
              <c:layout>
                <c:manualLayout>
                  <c:x val="2.1051103127530898E-3"/>
                  <c:y val="-4.765094468540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69-4340-8869-DB11523366BF}"/>
                </c:ext>
              </c:extLst>
            </c:dLbl>
            <c:dLbl>
              <c:idx val="4"/>
              <c:layout>
                <c:manualLayout>
                  <c:x val="0"/>
                  <c:y val="-4.263505577115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69-4340-8869-DB11523366BF}"/>
                </c:ext>
              </c:extLst>
            </c:dLbl>
            <c:dLbl>
              <c:idx val="5"/>
              <c:layout>
                <c:manualLayout>
                  <c:x val="7.3881912925344165E-3"/>
                  <c:y val="-4.476345146870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67-4249-A6FA-2FC7C664249E}"/>
                </c:ext>
              </c:extLst>
            </c:dLbl>
            <c:dLbl>
              <c:idx val="6"/>
              <c:layout>
                <c:manualLayout>
                  <c:x val="8.4204412510122811E-3"/>
                  <c:y val="-5.517477805678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7C-492F-A9BF-302BAD3F85E7}"/>
                </c:ext>
              </c:extLst>
            </c:dLbl>
            <c:dLbl>
              <c:idx val="7"/>
              <c:layout>
                <c:manualLayout>
                  <c:x val="5.2627757818827243E-3"/>
                  <c:y val="-4.765094468540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7C-492F-A9BF-302BAD3F85E7}"/>
                </c:ext>
              </c:extLst>
            </c:dLbl>
            <c:dLbl>
              <c:idx val="8"/>
              <c:layout>
                <c:manualLayout>
                  <c:x val="6.315330938259269E-3"/>
                  <c:y val="-5.266683359966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7C-492F-A9BF-302BAD3F85E7}"/>
                </c:ext>
              </c:extLst>
            </c:dLbl>
            <c:dLbl>
              <c:idx val="9"/>
              <c:layout>
                <c:manualLayout>
                  <c:x val="0"/>
                  <c:y val="-6.019066697104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7C-492F-A9BF-302BAD3F85E7}"/>
                </c:ext>
              </c:extLst>
            </c:dLbl>
            <c:dLbl>
              <c:idx val="10"/>
              <c:layout>
                <c:manualLayout>
                  <c:x val="5.2627757818826471E-3"/>
                  <c:y val="-6.0190666971042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C-492F-A9BF-302BAD3F85E7}"/>
                </c:ext>
              </c:extLst>
            </c:dLbl>
            <c:dLbl>
              <c:idx val="11"/>
              <c:layout>
                <c:manualLayout>
                  <c:x val="9.3388992228995108E-3"/>
                  <c:y val="-4.31064308435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67-4249-A6FA-2FC7C664249E}"/>
                </c:ext>
              </c:extLst>
            </c:dLbl>
            <c:dLbl>
              <c:idx val="12"/>
              <c:layout>
                <c:manualLayout>
                  <c:x val="1.0525551563765449E-3"/>
                  <c:y val="-4.514300022828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69-4340-8869-DB11523366BF}"/>
                </c:ext>
              </c:extLst>
            </c:dLbl>
            <c:dLbl>
              <c:idx val="13"/>
              <c:layout>
                <c:manualLayout>
                  <c:x val="-1.0525551563765449E-3"/>
                  <c:y val="-4.263505577115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69-4340-8869-DB11523366BF}"/>
                </c:ext>
              </c:extLst>
            </c:dLbl>
            <c:dLbl>
              <c:idx val="14"/>
              <c:layout>
                <c:manualLayout>
                  <c:x val="0"/>
                  <c:y val="-5.266683359966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7C-492F-A9BF-302BAD3F8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'پروتکل اماکن عمومی'!$B$2:$B$16</c:f>
              <c:strCache>
                <c:ptCount val="15"/>
                <c:pt idx="0">
                  <c:v> سوپرمارکت و خواربارفروشی</c:v>
                </c:pt>
                <c:pt idx="1">
                  <c:v> نانوایی ها</c:v>
                </c:pt>
                <c:pt idx="2">
                  <c:v>رستوران ها</c:v>
                </c:pt>
                <c:pt idx="3">
                  <c:v> فروشگاه های زنجیره ای</c:v>
                </c:pt>
                <c:pt idx="4">
                  <c:v> بانک ها</c:v>
                </c:pt>
                <c:pt idx="5">
                  <c:v>مطب ها</c:v>
                </c:pt>
                <c:pt idx="6">
                  <c:v>  ادارات و سازمان ها </c:v>
                </c:pt>
                <c:pt idx="7">
                  <c:v> اماکن متبرکه، مساجد</c:v>
                </c:pt>
                <c:pt idx="8">
                  <c:v>تالارههای پذیرایی</c:v>
                </c:pt>
                <c:pt idx="9">
                  <c:v> مراکز ورزشی</c:v>
                </c:pt>
                <c:pt idx="10">
                  <c:v>پیشخوان  و پلیس +10</c:v>
                </c:pt>
                <c:pt idx="11">
                  <c:v>آرامستان ها</c:v>
                </c:pt>
                <c:pt idx="12">
                  <c:v> داروخانه ها</c:v>
                </c:pt>
                <c:pt idx="13">
                  <c:v> پاساژها</c:v>
                </c:pt>
                <c:pt idx="14">
                  <c:v> پایانه های مسافربری درون شهری(مترو، تاکسی و اتوبوس)</c:v>
                </c:pt>
              </c:strCache>
            </c:strRef>
          </c:cat>
          <c:val>
            <c:numRef>
              <c:f>'پروتکل اماکن عمومی'!$C$2:$C$16</c:f>
              <c:numCache>
                <c:formatCode>General</c:formatCode>
                <c:ptCount val="15"/>
                <c:pt idx="0">
                  <c:v>7196</c:v>
                </c:pt>
                <c:pt idx="1">
                  <c:v>3202</c:v>
                </c:pt>
                <c:pt idx="2">
                  <c:v>1459</c:v>
                </c:pt>
                <c:pt idx="3">
                  <c:v>516</c:v>
                </c:pt>
                <c:pt idx="4">
                  <c:v>431</c:v>
                </c:pt>
                <c:pt idx="5">
                  <c:v>382</c:v>
                </c:pt>
                <c:pt idx="6">
                  <c:v>354</c:v>
                </c:pt>
                <c:pt idx="7">
                  <c:v>269</c:v>
                </c:pt>
                <c:pt idx="8">
                  <c:v>234</c:v>
                </c:pt>
                <c:pt idx="9">
                  <c:v>219</c:v>
                </c:pt>
                <c:pt idx="10">
                  <c:v>201</c:v>
                </c:pt>
                <c:pt idx="11">
                  <c:v>163</c:v>
                </c:pt>
                <c:pt idx="12">
                  <c:v>163</c:v>
                </c:pt>
                <c:pt idx="13">
                  <c:v>138</c:v>
                </c:pt>
                <c:pt idx="1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67-4249-A6FA-2FC7C664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812608"/>
        <c:axId val="52626176"/>
        <c:axId val="0"/>
      </c:bar3DChart>
      <c:catAx>
        <c:axId val="958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52626176"/>
        <c:crosses val="autoZero"/>
        <c:auto val="1"/>
        <c:lblAlgn val="ctr"/>
        <c:lblOffset val="100"/>
        <c:noMultiLvlLbl val="0"/>
      </c:catAx>
      <c:valAx>
        <c:axId val="526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12608"/>
        <c:crosses val="autoZero"/>
        <c:crossBetween val="between"/>
        <c:majorUnit val="200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E8B7B7">
            <a:lumMod val="90000"/>
          </a:srgbClr>
        </a:solidFill>
        <a:ln>
          <a:solidFill>
            <a:srgbClr val="7030A0"/>
          </a:solidFill>
        </a:ln>
        <a:effectLst/>
        <a:sp3d>
          <a:contourClr>
            <a:srgbClr val="7030A0"/>
          </a:contourClr>
        </a:sp3d>
      </c:spPr>
    </c:sideWall>
    <c:backWall>
      <c:thickness val="0"/>
      <c:spPr>
        <a:noFill/>
        <a:ln>
          <a:solidFill>
            <a:srgbClr val="7030A0"/>
          </a:solidFill>
        </a:ln>
        <a:effectLst/>
        <a:sp3d>
          <a:contourClr>
            <a:srgbClr val="7030A0"/>
          </a:contourClr>
        </a:sp3d>
      </c:spPr>
    </c:backWall>
    <c:plotArea>
      <c:layout>
        <c:manualLayout>
          <c:layoutTarget val="inner"/>
          <c:xMode val="edge"/>
          <c:yMode val="edge"/>
          <c:x val="2.4769690247052452E-2"/>
          <c:y val="0.11733125664695961"/>
          <c:w val="0.96386291557305337"/>
          <c:h val="0.5203575805941368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70AD47">
                <a:lumMod val="75000"/>
              </a:srgbClr>
            </a:solidFill>
            <a:ln>
              <a:solidFill>
                <a:srgbClr val="FFFF00"/>
              </a:solidFill>
            </a:ln>
            <a:effectLst/>
            <a:sp3d>
              <a:contourClr>
                <a:srgbClr val="FFFF00"/>
              </a:contourClr>
            </a:sp3d>
          </c:spPr>
          <c:invertIfNegative val="0"/>
          <c:dLbls>
            <c:dLbl>
              <c:idx val="0"/>
              <c:layout>
                <c:manualLayout>
                  <c:x val="9.3963339255267939E-3"/>
                  <c:y val="-0.2758306430527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67-4249-A6FA-2FC7C664249E}"/>
                </c:ext>
              </c:extLst>
            </c:dLbl>
            <c:dLbl>
              <c:idx val="1"/>
              <c:layout>
                <c:manualLayout>
                  <c:x val="1.9998547971154353E-2"/>
                  <c:y val="-0.1053336671993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6E-4146-B46F-5956770129D4}"/>
                </c:ext>
              </c:extLst>
            </c:dLbl>
            <c:dLbl>
              <c:idx val="2"/>
              <c:layout>
                <c:manualLayout>
                  <c:x val="1.0879525034071216E-2"/>
                  <c:y val="-9.5277599830012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67-4249-A6FA-2FC7C664249E}"/>
                </c:ext>
              </c:extLst>
            </c:dLbl>
            <c:dLbl>
              <c:idx val="3"/>
              <c:layout>
                <c:manualLayout>
                  <c:x val="1.4735772189271589E-2"/>
                  <c:y val="-0.1003177782850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E-4146-B46F-5956770129D4}"/>
                </c:ext>
              </c:extLst>
            </c:dLbl>
            <c:dLbl>
              <c:idx val="4"/>
              <c:layout>
                <c:manualLayout>
                  <c:x val="3.1576654691297117E-3"/>
                  <c:y val="-9.780983382794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6E-4146-B46F-5956770129D4}"/>
                </c:ext>
              </c:extLst>
            </c:dLbl>
            <c:dLbl>
              <c:idx val="5"/>
              <c:layout>
                <c:manualLayout>
                  <c:x val="1.0525551563765449E-3"/>
                  <c:y val="-7.022244479955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6E-4146-B46F-5956770129D4}"/>
                </c:ext>
              </c:extLst>
            </c:dLbl>
            <c:dLbl>
              <c:idx val="6"/>
              <c:layout>
                <c:manualLayout>
                  <c:x val="7.388274170893187E-3"/>
                  <c:y val="-7.2350643021160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67-4249-A6FA-2FC7C6642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'پروتکل اماکن عمومی'!$B$2:$B$6</c:f>
              <c:strCache>
                <c:ptCount val="5"/>
                <c:pt idx="0">
                  <c:v> کارگاه ها و صنایع کوچک</c:v>
                </c:pt>
                <c:pt idx="1">
                  <c:v>کشاورزی، دامپروی و معادن</c:v>
                </c:pt>
                <c:pt idx="2">
                  <c:v> صنایع تولیدی،نفت، گاز و انرژی و سایر</c:v>
                </c:pt>
                <c:pt idx="3">
                  <c:v> صنایع ساخت و ساز</c:v>
                </c:pt>
                <c:pt idx="4">
                  <c:v>مراکز شماره گذاری و معاینه فنی</c:v>
                </c:pt>
              </c:strCache>
            </c:strRef>
          </c:cat>
          <c:val>
            <c:numRef>
              <c:f>'پروتکل اماکن عمومی'!$C$2:$C$6</c:f>
              <c:numCache>
                <c:formatCode>General</c:formatCode>
                <c:ptCount val="5"/>
                <c:pt idx="0">
                  <c:v>7947</c:v>
                </c:pt>
                <c:pt idx="1">
                  <c:v>394</c:v>
                </c:pt>
                <c:pt idx="2">
                  <c:v>266</c:v>
                </c:pt>
                <c:pt idx="3">
                  <c:v>28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67-4249-A6FA-2FC7C664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594368"/>
        <c:axId val="95595904"/>
        <c:axId val="0"/>
      </c:bar3DChart>
      <c:catAx>
        <c:axId val="955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95595904"/>
        <c:crosses val="autoZero"/>
        <c:auto val="1"/>
        <c:lblAlgn val="ctr"/>
        <c:lblOffset val="100"/>
        <c:noMultiLvlLbl val="0"/>
      </c:catAx>
      <c:valAx>
        <c:axId val="955959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94368"/>
        <c:crosses val="autoZero"/>
        <c:crossBetween val="between"/>
        <c:majorUnit val="200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درصد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E7-4869-97D1-E4F43FCE6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E7-4869-97D1-E4F43FCE6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E7-4869-97D1-E4F43FCE61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E7-4869-97D1-E4F43FCE61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E7-4869-97D1-E4F43FCE61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عدم رعایت موازین بهداشتی در محیط کار</c:v>
                </c:pt>
                <c:pt idx="1">
                  <c:v> عرضه موادغذایی صنفی سنتی فاسد</c:v>
                </c:pt>
                <c:pt idx="2">
                  <c:v>عدم رعایت بهداشت دست </c:v>
                </c:pt>
                <c:pt idx="3">
                  <c:v>دفع غیربهداشتی فاضلاب </c:v>
                </c:pt>
                <c:pt idx="4">
                  <c:v>عرضه مواد غذایی بسته بندی شده فاقد تاریخ مصرف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D-4FB5-B805-92C8E3CF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درصد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2-48E3-AE2F-C3CA245E9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2-48E3-AE2F-C3CA245E91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D2-48E3-AE2F-C3CA245E91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D2-48E3-AE2F-C3CA245E91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D2-48E3-AE2F-C3CA245E91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نانوایی</c:v>
                </c:pt>
                <c:pt idx="1">
                  <c:v>اماکن مسکونی</c:v>
                </c:pt>
                <c:pt idx="2">
                  <c:v>اغذیه فروشی و ساندویچ و پیتزا</c:v>
                </c:pt>
                <c:pt idx="3">
                  <c:v> سلف سرویس و رستوران</c:v>
                </c:pt>
                <c:pt idx="4">
                  <c:v>مدارس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0.23</c:v>
                </c:pt>
                <c:pt idx="2">
                  <c:v>0.17</c:v>
                </c:pt>
                <c:pt idx="3">
                  <c:v>0.15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9-41EA-9DD0-F4D3C43C0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09852287424818E-2"/>
          <c:y val="0.10301709908113628"/>
          <c:w val="0.94582948074435802"/>
          <c:h val="0.87160072843382908"/>
        </c:manualLayout>
      </c:layout>
      <c:pie3DChart>
        <c:varyColors val="1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27-4F77-8C1C-2804DBCCEEE3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27-4F77-8C1C-2804DBCCEE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Sheet1!$B$3:$B$4</c:f>
              <c:strCache>
                <c:ptCount val="2"/>
                <c:pt idx="0">
                  <c:v>اخطار</c:v>
                </c:pt>
                <c:pt idx="1">
                  <c:v>پلمپ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33613</c:v>
                </c:pt>
                <c:pt idx="1">
                  <c:v>1130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27-4F77-8C1C-2804DBCCE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176181102362205E-2"/>
          <c:y val="4.8435820847025371E-2"/>
          <c:w val="0.96977960958005249"/>
          <c:h val="0.75212096073262413"/>
        </c:manualLayout>
      </c:layout>
      <c:lineChart>
        <c:grouping val="standard"/>
        <c:varyColors val="0"/>
        <c:ser>
          <c:idx val="0"/>
          <c:order val="0"/>
          <c:tx>
            <c:strRef>
              <c:f>'کشوری رعایت پروتکل'!$C$3</c:f>
              <c:strCache>
                <c:ptCount val="1"/>
                <c:pt idx="0">
                  <c:v>میانگین کشوری رعایت پروتکل</c:v>
                </c:pt>
              </c:strCache>
            </c:strRef>
          </c:tx>
          <c:spPr>
            <a:ln w="2857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A-42AC-83E4-396084B8F0B1}"/>
                </c:ext>
              </c:extLst>
            </c:dLbl>
            <c:dLbl>
              <c:idx val="2"/>
              <c:layout>
                <c:manualLayout>
                  <c:x val="-2.6620370370370412E-2"/>
                  <c:y val="-2.806033280880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E5-4A2F-8E95-10726D9567A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A-42AC-83E4-396084B8F0B1}"/>
                </c:ext>
              </c:extLst>
            </c:dLbl>
            <c:dLbl>
              <c:idx val="4"/>
              <c:layout>
                <c:manualLayout>
                  <c:x val="-2.8935185185185269E-2"/>
                  <c:y val="-4.4896532494086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5-4A2F-8E95-10726D9567A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E5-4A2F-8E95-10726D9567A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E5-4A2F-8E95-10726D9567A0}"/>
                </c:ext>
              </c:extLst>
            </c:dLbl>
            <c:dLbl>
              <c:idx val="7"/>
              <c:layout>
                <c:manualLayout>
                  <c:x val="-6.6844919786096255E-3"/>
                  <c:y val="-3.928446593232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A-42AC-83E4-396084B8F0B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E5-4A2F-8E95-10726D9567A0}"/>
                </c:ext>
              </c:extLst>
            </c:dLbl>
            <c:dLbl>
              <c:idx val="9"/>
              <c:layout>
                <c:manualLayout>
                  <c:x val="-1.1140819964349376E-2"/>
                  <c:y val="-3.928446593232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7A-42AC-83E4-396084B8F0B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E5-4A2F-8E95-10726D9567A0}"/>
                </c:ext>
              </c:extLst>
            </c:dLbl>
            <c:dLbl>
              <c:idx val="11"/>
              <c:layout>
                <c:manualLayout>
                  <c:x val="-6.2500000000000003E-3"/>
                  <c:y val="6.147304171151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E5-4A2F-8E95-10726D9567A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E5-4A2F-8E95-10726D9567A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E5-4A2F-8E95-10726D9567A0}"/>
                </c:ext>
              </c:extLst>
            </c:dLbl>
            <c:dLbl>
              <c:idx val="15"/>
              <c:layout>
                <c:manualLayout>
                  <c:x val="-1.8749999999999999E-2"/>
                  <c:y val="-4.77025657749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E5-4A2F-8E95-10726D9567A0}"/>
                </c:ext>
              </c:extLst>
            </c:dLbl>
            <c:dLbl>
              <c:idx val="16"/>
              <c:layout>
                <c:manualLayout>
                  <c:x val="-3.7499999999999999E-2"/>
                  <c:y val="-5.050853412409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18-4F2E-8296-D2CBD821511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E5-4A2F-8E95-10726D9567A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E5-4A2F-8E95-10726D9567A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E5-4A2F-8E95-10726D9567A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E5-4A2F-8E95-10726D9567A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E5-4A2F-8E95-10726D9567A0}"/>
                </c:ext>
              </c:extLst>
            </c:dLbl>
            <c:dLbl>
              <c:idx val="22"/>
              <c:layout>
                <c:manualLayout>
                  <c:x val="-1.8750000000000152E-2"/>
                  <c:y val="-3.086636608968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E5-4A2F-8E95-10726D9567A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E5-4A2F-8E95-10726D9567A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E5-4A2F-8E95-10726D9567A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E5-4A2F-8E95-10726D9567A0}"/>
                </c:ext>
              </c:extLst>
            </c:dLbl>
            <c:dLbl>
              <c:idx val="26"/>
              <c:layout>
                <c:manualLayout>
                  <c:x val="-1.9791666666666666E-2"/>
                  <c:y val="5.6350288235556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E5-4A2F-8E95-10726D9567A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EE5-4A2F-8E95-10726D9567A0}"/>
                </c:ext>
              </c:extLst>
            </c:dLbl>
            <c:dLbl>
              <c:idx val="28"/>
              <c:layout>
                <c:manualLayout>
                  <c:x val="-3.5416666666666666E-2"/>
                  <c:y val="8.1964055615354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E5-4A2F-8E95-10726D9567A0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EE5-4A2F-8E95-10726D9567A0}"/>
                </c:ext>
              </c:extLst>
            </c:dLbl>
            <c:dLbl>
              <c:idx val="30"/>
              <c:layout>
                <c:manualLayout>
                  <c:x val="-3.1250000000000153E-2"/>
                  <c:y val="4.8666158021616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E5-4A2F-8E95-10726D9567A0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EE5-4A2F-8E95-10726D9567A0}"/>
                </c:ext>
              </c:extLst>
            </c:dLbl>
            <c:dLbl>
              <c:idx val="32"/>
              <c:layout>
                <c:manualLayout>
                  <c:x val="-9.3749999999999997E-3"/>
                  <c:y val="-6.147304171151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 dirty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E5-4A2F-8E95-10726D9567A0}"/>
                </c:ext>
              </c:extLst>
            </c:dLbl>
            <c:dLbl>
              <c:idx val="33"/>
              <c:layout>
                <c:manualLayout>
                  <c:x val="0"/>
                  <c:y val="-1.7929637165858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EE5-4A2F-8E95-10726D9567A0}"/>
                </c:ext>
              </c:extLst>
            </c:dLbl>
            <c:dLbl>
              <c:idx val="34"/>
              <c:layout>
                <c:manualLayout>
                  <c:x val="-5.3124999999999999E-2"/>
                  <c:y val="-1.0245506951919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EE5-4A2F-8E95-10726D9567A0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EE5-4A2F-8E95-10726D9567A0}"/>
                </c:ext>
              </c:extLst>
            </c:dLbl>
            <c:dLbl>
              <c:idx val="36"/>
              <c:layout>
                <c:manualLayout>
                  <c:x val="-8.3333333333333329E-2"/>
                  <c:y val="5.1227534759596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EE5-4A2F-8E95-10726D9567A0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EE5-4A2F-8E95-10726D9567A0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EE5-4A2F-8E95-10726D9567A0}"/>
                </c:ext>
              </c:extLst>
            </c:dLbl>
            <c:dLbl>
              <c:idx val="39"/>
              <c:layout>
                <c:manualLayout>
                  <c:x val="-3.7499999999999999E-2"/>
                  <c:y val="5.1227534759596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EE5-4A2F-8E95-10726D9567A0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EE5-4A2F-8E95-10726D9567A0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EE5-4A2F-8E95-10726D9567A0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EE5-4A2F-8E95-10726D9567A0}"/>
                </c:ext>
              </c:extLst>
            </c:dLbl>
            <c:dLbl>
              <c:idx val="43"/>
              <c:layout>
                <c:manualLayout>
                  <c:x val="-3.7499999999999999E-2"/>
                  <c:y val="7.4279925401415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EE5-4A2F-8E95-10726D9567A0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EE5-4A2F-8E95-10726D9567A0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EE5-4A2F-8E95-10726D9567A0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EE5-4A2F-8E95-10726D9567A0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EE5-4A2F-8E95-10726D9567A0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EE5-4A2F-8E95-10726D9567A0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EE5-4A2F-8E95-10726D9567A0}"/>
                </c:ext>
              </c:extLst>
            </c:dLbl>
            <c:dLbl>
              <c:idx val="50"/>
              <c:layout>
                <c:manualLayout>
                  <c:x val="-4.2708333333333334E-2"/>
                  <c:y val="-6.4034418449495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EE5-4A2F-8E95-10726D9567A0}"/>
                </c:ext>
              </c:extLst>
            </c:dLbl>
            <c:dLbl>
              <c:idx val="51"/>
              <c:layout>
                <c:manualLayout>
                  <c:x val="-2.5000000000000001E-2"/>
                  <c:y val="-2.561376737979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EE5-4A2F-8E95-10726D9567A0}"/>
                </c:ext>
              </c:extLst>
            </c:dLbl>
            <c:dLbl>
              <c:idx val="52"/>
              <c:layout>
                <c:manualLayout>
                  <c:x val="-6.3541666666666663E-2"/>
                  <c:y val="-6.147304171151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EE5-4A2F-8E95-10726D9567A0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EE5-4A2F-8E95-10726D9567A0}"/>
                </c:ext>
              </c:extLst>
            </c:dLbl>
            <c:dLbl>
              <c:idx val="54"/>
              <c:layout>
                <c:manualLayout>
                  <c:x val="-4.583333333333333E-2"/>
                  <c:y val="-1.280688368989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EE5-4A2F-8E95-10726D9567A0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4EE5-4A2F-8E95-10726D9567A0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EE5-4A2F-8E95-10726D9567A0}"/>
                </c:ext>
              </c:extLst>
            </c:dLbl>
            <c:dLbl>
              <c:idx val="57"/>
              <c:layout>
                <c:manualLayout>
                  <c:x val="-5.5208333333333331E-2"/>
                  <c:y val="-6.2481328758806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8-45B5-AC26-BAEA9D43B90E}"/>
                </c:ext>
              </c:extLst>
            </c:dLbl>
            <c:dLbl>
              <c:idx val="58"/>
              <c:layout>
                <c:manualLayout>
                  <c:x val="-3.0208333333333334E-2"/>
                  <c:y val="-3.84205703614383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4EE5-4A2F-8E95-10726D9567A0}"/>
                </c:ext>
              </c:extLst>
            </c:dLbl>
            <c:dLbl>
              <c:idx val="59"/>
              <c:layout>
                <c:manualLayout>
                  <c:x val="-4.0625000000000001E-2"/>
                  <c:y val="1.034927548920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8-45B5-AC26-BAEA9D43B90E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8-45B5-AC26-BAEA9D43B90E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8-45B5-AC26-BAEA9D43B90E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D8-45B5-AC26-BAEA9D43B90E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8-45B5-AC26-BAEA9D43B90E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D8-45B5-AC26-BAEA9D43B90E}"/>
                </c:ext>
              </c:extLst>
            </c:dLbl>
            <c:dLbl>
              <c:idx val="65"/>
              <c:layout>
                <c:manualLayout>
                  <c:x val="-6.9791666666666669E-2"/>
                  <c:y val="4.68716072676005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D8-45B5-AC26-BAEA9D43B90E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D8-45B5-AC26-BAEA9D43B90E}"/>
                </c:ext>
              </c:extLst>
            </c:dLbl>
            <c:dLbl>
              <c:idx val="67"/>
              <c:layout>
                <c:manualLayout>
                  <c:x val="-5.8333333333333334E-2"/>
                  <c:y val="6.7703432719867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D8-45B5-AC26-BAEA9D43B90E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D8-45B5-AC26-BAEA9D43B90E}"/>
                </c:ext>
              </c:extLst>
            </c:dLbl>
            <c:dLbl>
              <c:idx val="69"/>
              <c:layout>
                <c:manualLayout>
                  <c:x val="0"/>
                  <c:y val="5.4683541812200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D8-45B5-AC26-BAEA9D43B90E}"/>
                </c:ext>
              </c:extLst>
            </c:dLbl>
            <c:dLbl>
              <c:idx val="70"/>
              <c:layout>
                <c:manualLayout>
                  <c:x val="0"/>
                  <c:y val="-8.0723323627534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D8-45B5-AC26-BAEA9D43B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'کشوری رعایت پروتکل'!$B$4:$B$74</c:f>
              <c:strCache>
                <c:ptCount val="71"/>
                <c:pt idx="0">
                  <c:v>تا 27 اردیبهشت 1399</c:v>
                </c:pt>
                <c:pt idx="1">
                  <c:v> تا 15 خرداد </c:v>
                </c:pt>
                <c:pt idx="2">
                  <c:v> تا 21 خرداد </c:v>
                </c:pt>
                <c:pt idx="3">
                  <c:v> تا 4 تیرماه </c:v>
                </c:pt>
                <c:pt idx="4">
                  <c:v> تا 1 مرداد</c:v>
                </c:pt>
                <c:pt idx="5">
                  <c:v> تا 7 مرداد</c:v>
                </c:pt>
                <c:pt idx="6">
                  <c:v> تا 14 مرداد</c:v>
                </c:pt>
                <c:pt idx="7">
                  <c:v> تا 28 مرداد</c:v>
                </c:pt>
                <c:pt idx="8">
                  <c:v> تا 11 شهریور</c:v>
                </c:pt>
                <c:pt idx="9">
                  <c:v> تا 17شهریور</c:v>
                </c:pt>
                <c:pt idx="10">
                  <c:v>تا 25 شهریور</c:v>
                </c:pt>
                <c:pt idx="11">
                  <c:v>تا 31 شهریور</c:v>
                </c:pt>
                <c:pt idx="12">
                  <c:v>تا 9 مهر</c:v>
                </c:pt>
                <c:pt idx="13">
                  <c:v>تا 16 مهر</c:v>
                </c:pt>
                <c:pt idx="14">
                  <c:v>تا 30 مهر</c:v>
                </c:pt>
                <c:pt idx="15">
                  <c:v>تا 7 آبان</c:v>
                </c:pt>
                <c:pt idx="16">
                  <c:v>تا 14 آبان </c:v>
                </c:pt>
                <c:pt idx="17">
                  <c:v>تا 18 آبان</c:v>
                </c:pt>
                <c:pt idx="18">
                  <c:v>تا 25 آبان</c:v>
                </c:pt>
                <c:pt idx="19">
                  <c:v>تا 5 آذر</c:v>
                </c:pt>
                <c:pt idx="20">
                  <c:v>تا 12 آذر</c:v>
                </c:pt>
                <c:pt idx="21">
                  <c:v>تا 19 آذر</c:v>
                </c:pt>
                <c:pt idx="22">
                  <c:v>تا 26 آذر</c:v>
                </c:pt>
                <c:pt idx="23">
                  <c:v>تا 3 دی</c:v>
                </c:pt>
                <c:pt idx="24">
                  <c:v>تا 10 دی</c:v>
                </c:pt>
                <c:pt idx="25">
                  <c:v>تا 17 دی</c:v>
                </c:pt>
                <c:pt idx="26">
                  <c:v> تا 24 دی</c:v>
                </c:pt>
                <c:pt idx="27">
                  <c:v>تا 1 بهمن</c:v>
                </c:pt>
                <c:pt idx="28">
                  <c:v>تا 8 بهمن</c:v>
                </c:pt>
                <c:pt idx="29">
                  <c:v>تا 15 بهمن</c:v>
                </c:pt>
                <c:pt idx="30">
                  <c:v>تا 22 بهمن</c:v>
                </c:pt>
                <c:pt idx="31">
                  <c:v>تا 29 بهمن</c:v>
                </c:pt>
                <c:pt idx="32">
                  <c:v>تا 6 اسفند</c:v>
                </c:pt>
                <c:pt idx="33">
                  <c:v>تا 13 اسفند</c:v>
                </c:pt>
                <c:pt idx="34">
                  <c:v>تا 20 اسفند</c:v>
                </c:pt>
                <c:pt idx="35">
                  <c:v>تا 27 اسفند</c:v>
                </c:pt>
                <c:pt idx="36">
                  <c:v>تا 4 فروردین</c:v>
                </c:pt>
                <c:pt idx="37">
                  <c:v>تا 11 فروردین</c:v>
                </c:pt>
                <c:pt idx="38">
                  <c:v>تا 18 فروردین</c:v>
                </c:pt>
                <c:pt idx="39">
                  <c:v>تا 25 فروردین</c:v>
                </c:pt>
                <c:pt idx="40">
                  <c:v>تا 1 اردیبهشت</c:v>
                </c:pt>
                <c:pt idx="41">
                  <c:v>تا 8 اردیبهشت</c:v>
                </c:pt>
                <c:pt idx="42">
                  <c:v>تا 15 اردیبهشت</c:v>
                </c:pt>
                <c:pt idx="43">
                  <c:v>تا 22 اردیبهشت</c:v>
                </c:pt>
                <c:pt idx="44">
                  <c:v>تا 29 اردیبهشت</c:v>
                </c:pt>
                <c:pt idx="45">
                  <c:v>تا 5 خرداد</c:v>
                </c:pt>
                <c:pt idx="46">
                  <c:v>تا 12 خرداد</c:v>
                </c:pt>
                <c:pt idx="47">
                  <c:v>تا 19 خرداد</c:v>
                </c:pt>
                <c:pt idx="48">
                  <c:v>تا 26 خرداد</c:v>
                </c:pt>
                <c:pt idx="49">
                  <c:v>تا 2 تیر</c:v>
                </c:pt>
                <c:pt idx="50">
                  <c:v>تا 9 تیر</c:v>
                </c:pt>
                <c:pt idx="51">
                  <c:v>تا 16 تیر</c:v>
                </c:pt>
                <c:pt idx="52">
                  <c:v>تا 23 تیر</c:v>
                </c:pt>
                <c:pt idx="53">
                  <c:v>تا 30 تیر</c:v>
                </c:pt>
                <c:pt idx="54">
                  <c:v>تا 6 مرداد</c:v>
                </c:pt>
                <c:pt idx="55">
                  <c:v>تا 12 مرداد</c:v>
                </c:pt>
                <c:pt idx="56">
                  <c:v>تا 20 مرداد</c:v>
                </c:pt>
                <c:pt idx="57">
                  <c:v>تا 27 مرداد</c:v>
                </c:pt>
                <c:pt idx="58">
                  <c:v>تا 3 شهریور</c:v>
                </c:pt>
                <c:pt idx="59">
                  <c:v>تا 10 شهریور</c:v>
                </c:pt>
                <c:pt idx="60">
                  <c:v>تا 17شهریور</c:v>
                </c:pt>
                <c:pt idx="61">
                  <c:v>تا 24 شهریور</c:v>
                </c:pt>
                <c:pt idx="62">
                  <c:v>تا 31 شهریور</c:v>
                </c:pt>
                <c:pt idx="63">
                  <c:v>تا 7 مهر</c:v>
                </c:pt>
                <c:pt idx="64">
                  <c:v>تا 14 مهر</c:v>
                </c:pt>
                <c:pt idx="65">
                  <c:v>تا 21 مهر</c:v>
                </c:pt>
                <c:pt idx="66">
                  <c:v>تا 28 مهر</c:v>
                </c:pt>
                <c:pt idx="67">
                  <c:v>تا 5 آبان</c:v>
                </c:pt>
                <c:pt idx="68">
                  <c:v>تا 12 آبان</c:v>
                </c:pt>
                <c:pt idx="69">
                  <c:v>تا 19 آبان</c:v>
                </c:pt>
                <c:pt idx="70">
                  <c:v>تا 26 آبان</c:v>
                </c:pt>
              </c:strCache>
            </c:strRef>
          </c:cat>
          <c:val>
            <c:numRef>
              <c:f>'کشوری رعایت پروتکل'!$C$4:$C$74</c:f>
              <c:numCache>
                <c:formatCode>General</c:formatCode>
                <c:ptCount val="71"/>
                <c:pt idx="0">
                  <c:v>77.569999999999993</c:v>
                </c:pt>
                <c:pt idx="1">
                  <c:v>22.66</c:v>
                </c:pt>
                <c:pt idx="2">
                  <c:v>17.59</c:v>
                </c:pt>
                <c:pt idx="3">
                  <c:v>26.36</c:v>
                </c:pt>
                <c:pt idx="4">
                  <c:v>45.01</c:v>
                </c:pt>
                <c:pt idx="5">
                  <c:v>51.81</c:v>
                </c:pt>
                <c:pt idx="6">
                  <c:v>81.81</c:v>
                </c:pt>
                <c:pt idx="7">
                  <c:v>81.040000000000006</c:v>
                </c:pt>
                <c:pt idx="8">
                  <c:v>80.430000000000007</c:v>
                </c:pt>
                <c:pt idx="9">
                  <c:v>68.12</c:v>
                </c:pt>
                <c:pt idx="10">
                  <c:v>62.35</c:v>
                </c:pt>
                <c:pt idx="11">
                  <c:v>61.85</c:v>
                </c:pt>
                <c:pt idx="12">
                  <c:v>60.39</c:v>
                </c:pt>
                <c:pt idx="13">
                  <c:v>42.2</c:v>
                </c:pt>
                <c:pt idx="14">
                  <c:v>57.76</c:v>
                </c:pt>
                <c:pt idx="15">
                  <c:v>58.9</c:v>
                </c:pt>
                <c:pt idx="16">
                  <c:v>78.319999999999993</c:v>
                </c:pt>
                <c:pt idx="17">
                  <c:v>79.36</c:v>
                </c:pt>
                <c:pt idx="18">
                  <c:v>79.19</c:v>
                </c:pt>
                <c:pt idx="19">
                  <c:v>78.41</c:v>
                </c:pt>
                <c:pt idx="20">
                  <c:v>78.459999999999994</c:v>
                </c:pt>
                <c:pt idx="21">
                  <c:v>82.52</c:v>
                </c:pt>
                <c:pt idx="22">
                  <c:v>82.85</c:v>
                </c:pt>
                <c:pt idx="23">
                  <c:v>82.31</c:v>
                </c:pt>
                <c:pt idx="24">
                  <c:v>83.34</c:v>
                </c:pt>
                <c:pt idx="25">
                  <c:v>82.78</c:v>
                </c:pt>
                <c:pt idx="26">
                  <c:v>83.68</c:v>
                </c:pt>
                <c:pt idx="27">
                  <c:v>83.88</c:v>
                </c:pt>
                <c:pt idx="28">
                  <c:v>80.739999999999995</c:v>
                </c:pt>
                <c:pt idx="29">
                  <c:v>83.5</c:v>
                </c:pt>
                <c:pt idx="30">
                  <c:v>74.930000000000007</c:v>
                </c:pt>
                <c:pt idx="31">
                  <c:v>83.26</c:v>
                </c:pt>
                <c:pt idx="32">
                  <c:v>78.290000000000006</c:v>
                </c:pt>
                <c:pt idx="33">
                  <c:v>71.760000000000005</c:v>
                </c:pt>
                <c:pt idx="34">
                  <c:v>60.42</c:v>
                </c:pt>
                <c:pt idx="35">
                  <c:v>59.85</c:v>
                </c:pt>
                <c:pt idx="36">
                  <c:v>57.88</c:v>
                </c:pt>
                <c:pt idx="37">
                  <c:v>55.23</c:v>
                </c:pt>
                <c:pt idx="38">
                  <c:v>58.17</c:v>
                </c:pt>
                <c:pt idx="39">
                  <c:v>58.58</c:v>
                </c:pt>
                <c:pt idx="40">
                  <c:v>61.42</c:v>
                </c:pt>
                <c:pt idx="41">
                  <c:v>61.09</c:v>
                </c:pt>
                <c:pt idx="42">
                  <c:v>62.2</c:v>
                </c:pt>
                <c:pt idx="43">
                  <c:v>64.86</c:v>
                </c:pt>
                <c:pt idx="44" formatCode="0.00">
                  <c:v>67.090486774239523</c:v>
                </c:pt>
                <c:pt idx="45">
                  <c:v>71.069999999999993</c:v>
                </c:pt>
                <c:pt idx="46">
                  <c:v>70.23</c:v>
                </c:pt>
                <c:pt idx="47">
                  <c:v>70.34</c:v>
                </c:pt>
                <c:pt idx="48">
                  <c:v>70.209999999999994</c:v>
                </c:pt>
                <c:pt idx="49">
                  <c:v>70.63</c:v>
                </c:pt>
                <c:pt idx="50">
                  <c:v>69.260000000000005</c:v>
                </c:pt>
                <c:pt idx="51">
                  <c:v>65.87</c:v>
                </c:pt>
                <c:pt idx="52">
                  <c:v>47.95</c:v>
                </c:pt>
                <c:pt idx="53">
                  <c:v>44.49</c:v>
                </c:pt>
                <c:pt idx="54">
                  <c:v>39.22</c:v>
                </c:pt>
                <c:pt idx="55">
                  <c:v>38.89</c:v>
                </c:pt>
                <c:pt idx="56">
                  <c:v>38.47</c:v>
                </c:pt>
                <c:pt idx="57">
                  <c:v>39.020000000000003</c:v>
                </c:pt>
                <c:pt idx="58">
                  <c:v>65.510000000000005</c:v>
                </c:pt>
                <c:pt idx="59">
                  <c:v>39.909999999999997</c:v>
                </c:pt>
                <c:pt idx="60">
                  <c:v>41.69</c:v>
                </c:pt>
                <c:pt idx="61">
                  <c:v>41.47</c:v>
                </c:pt>
                <c:pt idx="62">
                  <c:v>45.48</c:v>
                </c:pt>
                <c:pt idx="63">
                  <c:v>45.89</c:v>
                </c:pt>
                <c:pt idx="64">
                  <c:v>45.48</c:v>
                </c:pt>
                <c:pt idx="65">
                  <c:v>45.97</c:v>
                </c:pt>
                <c:pt idx="66">
                  <c:v>45.19</c:v>
                </c:pt>
                <c:pt idx="67">
                  <c:v>45.53</c:v>
                </c:pt>
                <c:pt idx="68">
                  <c:v>46.08</c:v>
                </c:pt>
                <c:pt idx="69">
                  <c:v>47.02</c:v>
                </c:pt>
                <c:pt idx="70">
                  <c:v>47.43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57A-42AC-83E4-396084B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40928"/>
        <c:axId val="23342464"/>
      </c:lineChart>
      <c:catAx>
        <c:axId val="233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3342464"/>
        <c:crosses val="autoZero"/>
        <c:auto val="1"/>
        <c:lblAlgn val="ctr"/>
        <c:lblOffset val="100"/>
        <c:noMultiLvlLbl val="0"/>
      </c:catAx>
      <c:valAx>
        <c:axId val="233424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409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06151236285344E-2"/>
          <c:y val="0"/>
          <c:w val="0.96977960958005249"/>
          <c:h val="0.94017430672909974"/>
        </c:manualLayout>
      </c:layout>
      <c:lineChart>
        <c:grouping val="standard"/>
        <c:varyColors val="0"/>
        <c:ser>
          <c:idx val="0"/>
          <c:order val="0"/>
          <c:tx>
            <c:strRef>
              <c:f>'کشوری رعایت پروتکل'!$C$3</c:f>
              <c:strCache>
                <c:ptCount val="1"/>
                <c:pt idx="0">
                  <c:v>میانگین کشوری رعایت پروتکل</c:v>
                </c:pt>
              </c:strCache>
            </c:strRef>
          </c:tx>
          <c:spPr>
            <a:ln w="5715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'کشوری رعایت پروتکل'!$B$4:$B$74</c:f>
              <c:strCache>
                <c:ptCount val="71"/>
                <c:pt idx="0">
                  <c:v>تا 27 اردیبهشت 1399</c:v>
                </c:pt>
                <c:pt idx="1">
                  <c:v> تا 15 خرداد </c:v>
                </c:pt>
                <c:pt idx="2">
                  <c:v> تا 21 خرداد </c:v>
                </c:pt>
                <c:pt idx="3">
                  <c:v> تا 4 تیرماه </c:v>
                </c:pt>
                <c:pt idx="4">
                  <c:v> تا 1 مرداد</c:v>
                </c:pt>
                <c:pt idx="5">
                  <c:v> تا 7 مرداد</c:v>
                </c:pt>
                <c:pt idx="6">
                  <c:v> تا 14 مرداد</c:v>
                </c:pt>
                <c:pt idx="7">
                  <c:v> تا 28 مرداد</c:v>
                </c:pt>
                <c:pt idx="8">
                  <c:v> تا 11 شهریور</c:v>
                </c:pt>
                <c:pt idx="9">
                  <c:v> تا 17شهریور</c:v>
                </c:pt>
                <c:pt idx="10">
                  <c:v>تا 25 شهریور</c:v>
                </c:pt>
                <c:pt idx="11">
                  <c:v>تا 31 شهریور</c:v>
                </c:pt>
                <c:pt idx="12">
                  <c:v>تا 9 مهر</c:v>
                </c:pt>
                <c:pt idx="13">
                  <c:v>تا 16 مهر</c:v>
                </c:pt>
                <c:pt idx="14">
                  <c:v>تا 30 مهر</c:v>
                </c:pt>
                <c:pt idx="15">
                  <c:v>تا 7 آبان</c:v>
                </c:pt>
                <c:pt idx="16">
                  <c:v>تا 14 آبان </c:v>
                </c:pt>
                <c:pt idx="17">
                  <c:v>تا 18 آبان</c:v>
                </c:pt>
                <c:pt idx="18">
                  <c:v>تا 25 آبان</c:v>
                </c:pt>
                <c:pt idx="19">
                  <c:v>تا 5 آذر</c:v>
                </c:pt>
                <c:pt idx="20">
                  <c:v>تا 12 آذر</c:v>
                </c:pt>
                <c:pt idx="21">
                  <c:v>تا 19 آذر</c:v>
                </c:pt>
                <c:pt idx="22">
                  <c:v>تا 26 آذر</c:v>
                </c:pt>
                <c:pt idx="23">
                  <c:v>تا 3 دی</c:v>
                </c:pt>
                <c:pt idx="24">
                  <c:v>تا 10 دی</c:v>
                </c:pt>
                <c:pt idx="25">
                  <c:v>تا 17 دی</c:v>
                </c:pt>
                <c:pt idx="26">
                  <c:v> تا 24 دی</c:v>
                </c:pt>
                <c:pt idx="27">
                  <c:v>تا 1 بهمن</c:v>
                </c:pt>
                <c:pt idx="28">
                  <c:v>تا 8 بهمن</c:v>
                </c:pt>
                <c:pt idx="29">
                  <c:v>تا 15 بهمن</c:v>
                </c:pt>
                <c:pt idx="30">
                  <c:v>تا 22 بهمن</c:v>
                </c:pt>
                <c:pt idx="31">
                  <c:v>تا 29 بهمن</c:v>
                </c:pt>
                <c:pt idx="32">
                  <c:v>تا 6 اسفند</c:v>
                </c:pt>
                <c:pt idx="33">
                  <c:v>تا 13 اسفند</c:v>
                </c:pt>
                <c:pt idx="34">
                  <c:v>تا 20 اسفند</c:v>
                </c:pt>
                <c:pt idx="35">
                  <c:v>تا 27 اسفند</c:v>
                </c:pt>
                <c:pt idx="36">
                  <c:v>تا 4 فروردین</c:v>
                </c:pt>
                <c:pt idx="37">
                  <c:v>تا 11 فروردین</c:v>
                </c:pt>
                <c:pt idx="38">
                  <c:v>تا 18 فروردین</c:v>
                </c:pt>
                <c:pt idx="39">
                  <c:v>تا 25 فروردین</c:v>
                </c:pt>
                <c:pt idx="40">
                  <c:v>تا 1 اردیبهشت</c:v>
                </c:pt>
                <c:pt idx="41">
                  <c:v>تا 8 اردیبهشت</c:v>
                </c:pt>
                <c:pt idx="42">
                  <c:v>تا 15 اردیبهشت</c:v>
                </c:pt>
                <c:pt idx="43">
                  <c:v>تا 22 اردیبهشت</c:v>
                </c:pt>
                <c:pt idx="44">
                  <c:v>تا 29 اردیبهشت</c:v>
                </c:pt>
                <c:pt idx="45">
                  <c:v>تا 5 خرداد</c:v>
                </c:pt>
                <c:pt idx="46">
                  <c:v>تا 12 خرداد</c:v>
                </c:pt>
                <c:pt idx="47">
                  <c:v>تا 19 خرداد</c:v>
                </c:pt>
                <c:pt idx="48">
                  <c:v>تا 26 خرداد</c:v>
                </c:pt>
                <c:pt idx="49">
                  <c:v>تا 2 تیر</c:v>
                </c:pt>
                <c:pt idx="50">
                  <c:v>تا 9 تیر</c:v>
                </c:pt>
                <c:pt idx="51">
                  <c:v>تا 16 تیر</c:v>
                </c:pt>
                <c:pt idx="52">
                  <c:v>تا 23 تیر</c:v>
                </c:pt>
                <c:pt idx="53">
                  <c:v>تا 30 تیر</c:v>
                </c:pt>
                <c:pt idx="54">
                  <c:v>تا 6 مرداد</c:v>
                </c:pt>
                <c:pt idx="55">
                  <c:v>تا 12 مرداد</c:v>
                </c:pt>
                <c:pt idx="56">
                  <c:v>تا 20 مرداد</c:v>
                </c:pt>
                <c:pt idx="57">
                  <c:v>تا 27 مرداد</c:v>
                </c:pt>
                <c:pt idx="58">
                  <c:v>تا 3 شهریور</c:v>
                </c:pt>
                <c:pt idx="59">
                  <c:v>تا 10 شهریور</c:v>
                </c:pt>
                <c:pt idx="60">
                  <c:v>تا 17 شهریور</c:v>
                </c:pt>
                <c:pt idx="61">
                  <c:v>تا 24 شهریور</c:v>
                </c:pt>
                <c:pt idx="62">
                  <c:v>تا 31 شهریور</c:v>
                </c:pt>
                <c:pt idx="63">
                  <c:v>تا 7 مهر</c:v>
                </c:pt>
                <c:pt idx="64">
                  <c:v>تا 14 مهر</c:v>
                </c:pt>
                <c:pt idx="65">
                  <c:v>تا 21 مهر</c:v>
                </c:pt>
                <c:pt idx="66">
                  <c:v>تا 28 مهر</c:v>
                </c:pt>
                <c:pt idx="67">
                  <c:v>تا 6 آبان </c:v>
                </c:pt>
                <c:pt idx="68">
                  <c:v>تا 12 آبان</c:v>
                </c:pt>
                <c:pt idx="69">
                  <c:v>تا 19 آبان</c:v>
                </c:pt>
                <c:pt idx="70">
                  <c:v>تا 26 آبان</c:v>
                </c:pt>
              </c:strCache>
            </c:strRef>
          </c:cat>
          <c:val>
            <c:numRef>
              <c:f>'کشوری رعایت پروتکل'!$C$4:$C$74</c:f>
              <c:numCache>
                <c:formatCode>General</c:formatCode>
                <c:ptCount val="71"/>
                <c:pt idx="0">
                  <c:v>77.569999999999993</c:v>
                </c:pt>
                <c:pt idx="1">
                  <c:v>22.66</c:v>
                </c:pt>
                <c:pt idx="2">
                  <c:v>17.59</c:v>
                </c:pt>
                <c:pt idx="3">
                  <c:v>26.36</c:v>
                </c:pt>
                <c:pt idx="4">
                  <c:v>45.01</c:v>
                </c:pt>
                <c:pt idx="5">
                  <c:v>51.81</c:v>
                </c:pt>
                <c:pt idx="6">
                  <c:v>81.81</c:v>
                </c:pt>
                <c:pt idx="7">
                  <c:v>81.040000000000006</c:v>
                </c:pt>
                <c:pt idx="8">
                  <c:v>80.430000000000007</c:v>
                </c:pt>
                <c:pt idx="9">
                  <c:v>68.12</c:v>
                </c:pt>
                <c:pt idx="10">
                  <c:v>62.35</c:v>
                </c:pt>
                <c:pt idx="11">
                  <c:v>61.85</c:v>
                </c:pt>
                <c:pt idx="12">
                  <c:v>60.39</c:v>
                </c:pt>
                <c:pt idx="13">
                  <c:v>42.2</c:v>
                </c:pt>
                <c:pt idx="14">
                  <c:v>57.76</c:v>
                </c:pt>
                <c:pt idx="15">
                  <c:v>58.9</c:v>
                </c:pt>
                <c:pt idx="16">
                  <c:v>78.319999999999993</c:v>
                </c:pt>
                <c:pt idx="17">
                  <c:v>79.36</c:v>
                </c:pt>
                <c:pt idx="18">
                  <c:v>79.19</c:v>
                </c:pt>
                <c:pt idx="19">
                  <c:v>78.41</c:v>
                </c:pt>
                <c:pt idx="20">
                  <c:v>78.459999999999994</c:v>
                </c:pt>
                <c:pt idx="21">
                  <c:v>82.52</c:v>
                </c:pt>
                <c:pt idx="22">
                  <c:v>82.85</c:v>
                </c:pt>
                <c:pt idx="23">
                  <c:v>82.31</c:v>
                </c:pt>
                <c:pt idx="24">
                  <c:v>83.34</c:v>
                </c:pt>
                <c:pt idx="25">
                  <c:v>82.78</c:v>
                </c:pt>
                <c:pt idx="26">
                  <c:v>83.68</c:v>
                </c:pt>
                <c:pt idx="27">
                  <c:v>83.88</c:v>
                </c:pt>
                <c:pt idx="28">
                  <c:v>80.739999999999995</c:v>
                </c:pt>
                <c:pt idx="29">
                  <c:v>83.5</c:v>
                </c:pt>
                <c:pt idx="30">
                  <c:v>74.930000000000007</c:v>
                </c:pt>
                <c:pt idx="31">
                  <c:v>83.26</c:v>
                </c:pt>
                <c:pt idx="32">
                  <c:v>78.290000000000006</c:v>
                </c:pt>
                <c:pt idx="33">
                  <c:v>71.760000000000005</c:v>
                </c:pt>
                <c:pt idx="34">
                  <c:v>60.42</c:v>
                </c:pt>
                <c:pt idx="35">
                  <c:v>59.85</c:v>
                </c:pt>
                <c:pt idx="36">
                  <c:v>57.88</c:v>
                </c:pt>
                <c:pt idx="37">
                  <c:v>55.23</c:v>
                </c:pt>
                <c:pt idx="38">
                  <c:v>58.17</c:v>
                </c:pt>
                <c:pt idx="39">
                  <c:v>58.58</c:v>
                </c:pt>
                <c:pt idx="40">
                  <c:v>61.42</c:v>
                </c:pt>
                <c:pt idx="41">
                  <c:v>61.09</c:v>
                </c:pt>
                <c:pt idx="42">
                  <c:v>62.2</c:v>
                </c:pt>
                <c:pt idx="43">
                  <c:v>64.86</c:v>
                </c:pt>
                <c:pt idx="44" formatCode="0.00">
                  <c:v>67.090486774239523</c:v>
                </c:pt>
                <c:pt idx="45">
                  <c:v>71.069999999999993</c:v>
                </c:pt>
                <c:pt idx="46">
                  <c:v>70.23</c:v>
                </c:pt>
                <c:pt idx="47">
                  <c:v>70.34</c:v>
                </c:pt>
                <c:pt idx="48">
                  <c:v>70.209999999999994</c:v>
                </c:pt>
                <c:pt idx="49">
                  <c:v>70.63</c:v>
                </c:pt>
                <c:pt idx="50">
                  <c:v>69.260000000000005</c:v>
                </c:pt>
                <c:pt idx="51">
                  <c:v>65.87</c:v>
                </c:pt>
                <c:pt idx="52">
                  <c:v>47.95</c:v>
                </c:pt>
                <c:pt idx="53">
                  <c:v>44.49</c:v>
                </c:pt>
                <c:pt idx="54">
                  <c:v>39.22</c:v>
                </c:pt>
                <c:pt idx="55">
                  <c:v>38.89</c:v>
                </c:pt>
                <c:pt idx="56">
                  <c:v>38.47</c:v>
                </c:pt>
                <c:pt idx="57">
                  <c:v>39.020000000000003</c:v>
                </c:pt>
                <c:pt idx="58">
                  <c:v>65.510000000000005</c:v>
                </c:pt>
                <c:pt idx="59">
                  <c:v>39.909999999999997</c:v>
                </c:pt>
                <c:pt idx="60">
                  <c:v>41.69</c:v>
                </c:pt>
                <c:pt idx="61">
                  <c:v>41.47</c:v>
                </c:pt>
                <c:pt idx="62">
                  <c:v>45.48</c:v>
                </c:pt>
                <c:pt idx="63">
                  <c:v>45.89</c:v>
                </c:pt>
                <c:pt idx="64">
                  <c:v>45.48</c:v>
                </c:pt>
                <c:pt idx="65">
                  <c:v>45.97</c:v>
                </c:pt>
                <c:pt idx="66">
                  <c:v>45.19</c:v>
                </c:pt>
                <c:pt idx="67">
                  <c:v>45.53</c:v>
                </c:pt>
                <c:pt idx="68">
                  <c:v>46.08</c:v>
                </c:pt>
                <c:pt idx="69">
                  <c:v>47.02</c:v>
                </c:pt>
                <c:pt idx="70">
                  <c:v>47.43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57A-42AC-83E4-396084B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8992"/>
        <c:axId val="24230528"/>
      </c:lineChart>
      <c:catAx>
        <c:axId val="2422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30528"/>
        <c:crosses val="autoZero"/>
        <c:auto val="1"/>
        <c:lblAlgn val="ctr"/>
        <c:lblOffset val="100"/>
        <c:noMultiLvlLbl val="0"/>
      </c:catAx>
      <c:valAx>
        <c:axId val="2423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28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fa-IR" sz="2000" dirty="0">
                <a:cs typeface="B Titr" panose="00000700000000000000" pitchFamily="2" charset="-78"/>
              </a:rPr>
              <a:t>رعایت </a:t>
            </a:r>
            <a:r>
              <a:rPr lang="fa-IR" sz="20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rPr>
              <a:t>دستورالعمل های بهداشتی </a:t>
            </a:r>
            <a:r>
              <a:rPr lang="fa-IR" sz="2000" dirty="0" smtClean="0">
                <a:cs typeface="B Titr" panose="00000700000000000000" pitchFamily="2" charset="-78"/>
              </a:rPr>
              <a:t>در </a:t>
            </a:r>
            <a:r>
              <a:rPr lang="fa-IR" sz="2000" dirty="0">
                <a:cs typeface="B Titr" panose="00000700000000000000" pitchFamily="2" charset="-78"/>
              </a:rPr>
              <a:t>اماکن عمومی استان های کشور  </a:t>
            </a:r>
            <a:r>
              <a:rPr lang="fa-IR" sz="2000" dirty="0" smtClean="0">
                <a:cs typeface="B Titr" panose="00000700000000000000" pitchFamily="2" charset="-78"/>
              </a:rPr>
              <a:t>- </a:t>
            </a:r>
            <a:r>
              <a:rPr lang="fa-IR" sz="2000" baseline="0" dirty="0" smtClean="0">
                <a:cs typeface="B Titr" panose="00000700000000000000" pitchFamily="2" charset="-78"/>
              </a:rPr>
              <a:t>19 تا 26 آبان</a:t>
            </a:r>
            <a:r>
              <a:rPr lang="fa-IR" sz="2000" dirty="0" smtClean="0">
                <a:cs typeface="B Titr" panose="00000700000000000000" pitchFamily="2" charset="-78"/>
              </a:rPr>
              <a:t> </a:t>
            </a:r>
            <a:endParaRPr lang="fa-IR" sz="2000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4617831667826445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302081343104739E-2"/>
          <c:y val="8.5431628354066452E-2"/>
          <c:w val="0.92736414857798333"/>
          <c:h val="0.73293532901136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رعایت پروتکل های بهداشتی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D7-49F2-9528-4AFF8F7FFAF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9D7-49F2-9528-4AFF8F7FFAF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9D7-49F2-9528-4AFF8F7FFAF2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9D7-49F2-9528-4AFF8F7FFAF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9D7-49F2-9528-4AFF8F7FFAF2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9D7-49F2-9528-4AFF8F7FFAF2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9D7-49F2-9528-4AFF8F7FFAF2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27C-46F8-9600-F36C0C2DB76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27C-46F8-9600-F36C0C2DB7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استانی!$S$2:$S$33</c:f>
              <c:strCache>
                <c:ptCount val="32"/>
                <c:pt idx="0">
                  <c:v>بوشهر</c:v>
                </c:pt>
                <c:pt idx="1">
                  <c:v>کرمان</c:v>
                </c:pt>
                <c:pt idx="2">
                  <c:v>کردستان</c:v>
                </c:pt>
                <c:pt idx="3">
                  <c:v>هرمزگان</c:v>
                </c:pt>
                <c:pt idx="4">
                  <c:v>سیستان و بلوچستان</c:v>
                </c:pt>
                <c:pt idx="5">
                  <c:v>فارس</c:v>
                </c:pt>
                <c:pt idx="6">
                  <c:v>گیلان</c:v>
                </c:pt>
                <c:pt idx="7">
                  <c:v>تهران</c:v>
                </c:pt>
                <c:pt idx="8">
                  <c:v>خراسان جنوبی</c:v>
                </c:pt>
                <c:pt idx="9">
                  <c:v>گلستان</c:v>
                </c:pt>
                <c:pt idx="10">
                  <c:v>قم</c:v>
                </c:pt>
                <c:pt idx="11">
                  <c:v>قزوین</c:v>
                </c:pt>
                <c:pt idx="12">
                  <c:v>چهارمحال و بختیاری</c:v>
                </c:pt>
                <c:pt idx="13">
                  <c:v>البرز</c:v>
                </c:pt>
                <c:pt idx="14">
                  <c:v>کرمانشاه</c:v>
                </c:pt>
                <c:pt idx="15">
                  <c:v>اصفهان ‎</c:v>
                </c:pt>
                <c:pt idx="16">
                  <c:v>کهگیلویه و بویراحمد</c:v>
                </c:pt>
                <c:pt idx="17">
                  <c:v>خوزستان</c:v>
                </c:pt>
                <c:pt idx="18">
                  <c:v>سمنان</c:v>
                </c:pt>
                <c:pt idx="19">
                  <c:v>آذربایجان شرقی</c:v>
                </c:pt>
                <c:pt idx="20">
                  <c:v>زنجان</c:v>
                </c:pt>
                <c:pt idx="21">
                  <c:v>خراسان رضوی</c:v>
                </c:pt>
                <c:pt idx="22">
                  <c:v>میانگین</c:v>
                </c:pt>
                <c:pt idx="23">
                  <c:v>یزد</c:v>
                </c:pt>
                <c:pt idx="24">
                  <c:v>مرکزی</c:v>
                </c:pt>
                <c:pt idx="25">
                  <c:v>مازندران</c:v>
                </c:pt>
                <c:pt idx="26">
                  <c:v>اردبیل</c:v>
                </c:pt>
                <c:pt idx="27">
                  <c:v>ایلام</c:v>
                </c:pt>
                <c:pt idx="28">
                  <c:v>لرستان</c:v>
                </c:pt>
                <c:pt idx="29">
                  <c:v>خراسان شمالی</c:v>
                </c:pt>
                <c:pt idx="30">
                  <c:v>همدان</c:v>
                </c:pt>
                <c:pt idx="31">
                  <c:v>آذربایجان غربی</c:v>
                </c:pt>
              </c:strCache>
            </c:strRef>
          </c:cat>
          <c:val>
            <c:numRef>
              <c:f>استانی!$T$2:$T$33</c:f>
              <c:numCache>
                <c:formatCode>0.00</c:formatCode>
                <c:ptCount val="32"/>
                <c:pt idx="0">
                  <c:v>40.645838802835392</c:v>
                </c:pt>
                <c:pt idx="1">
                  <c:v>41.056834532374104</c:v>
                </c:pt>
                <c:pt idx="2">
                  <c:v>41.672965482489296</c:v>
                </c:pt>
                <c:pt idx="3">
                  <c:v>41.857142857142861</c:v>
                </c:pt>
                <c:pt idx="4">
                  <c:v>42.089447938504541</c:v>
                </c:pt>
                <c:pt idx="5">
                  <c:v>42.11323931803831</c:v>
                </c:pt>
                <c:pt idx="6">
                  <c:v>42.673336112268998</c:v>
                </c:pt>
                <c:pt idx="7">
                  <c:v>42.958431991581158</c:v>
                </c:pt>
                <c:pt idx="8">
                  <c:v>43.288830999674374</c:v>
                </c:pt>
                <c:pt idx="9">
                  <c:v>43.476842791911288</c:v>
                </c:pt>
                <c:pt idx="10">
                  <c:v>44.741005358509831</c:v>
                </c:pt>
                <c:pt idx="11">
                  <c:v>45.485984710593371</c:v>
                </c:pt>
                <c:pt idx="12">
                  <c:v>45.574695574695575</c:v>
                </c:pt>
                <c:pt idx="13">
                  <c:v>45.7298590800319</c:v>
                </c:pt>
                <c:pt idx="14">
                  <c:v>45.914761664383072</c:v>
                </c:pt>
                <c:pt idx="15">
                  <c:v>46.182607090103396</c:v>
                </c:pt>
                <c:pt idx="16">
                  <c:v>46.302193913658883</c:v>
                </c:pt>
                <c:pt idx="17">
                  <c:v>46.561325351524438</c:v>
                </c:pt>
                <c:pt idx="18">
                  <c:v>46.7725812209925</c:v>
                </c:pt>
                <c:pt idx="19">
                  <c:v>46.836324089178902</c:v>
                </c:pt>
                <c:pt idx="20">
                  <c:v>47.021143723793372</c:v>
                </c:pt>
                <c:pt idx="21">
                  <c:v>47.168775198109273</c:v>
                </c:pt>
                <c:pt idx="22">
                  <c:v>47.431958533623003</c:v>
                </c:pt>
                <c:pt idx="23">
                  <c:v>47.491451663040095</c:v>
                </c:pt>
                <c:pt idx="24">
                  <c:v>47.50557174695696</c:v>
                </c:pt>
                <c:pt idx="25">
                  <c:v>47.751937984496124</c:v>
                </c:pt>
                <c:pt idx="26">
                  <c:v>48.00154718927282</c:v>
                </c:pt>
                <c:pt idx="27">
                  <c:v>48.028022833419826</c:v>
                </c:pt>
                <c:pt idx="28">
                  <c:v>48.564275879334083</c:v>
                </c:pt>
                <c:pt idx="29">
                  <c:v>59.689534301452177</c:v>
                </c:pt>
                <c:pt idx="30">
                  <c:v>60.794924426198918</c:v>
                </c:pt>
                <c:pt idx="31">
                  <c:v>61.429473019880085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09664"/>
        <c:axId val="25811200"/>
        <c:axId val="0"/>
      </c:bar3DChart>
      <c:catAx>
        <c:axId val="2580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25811200"/>
        <c:crosses val="autoZero"/>
        <c:auto val="1"/>
        <c:lblAlgn val="ctr"/>
        <c:lblOffset val="100"/>
        <c:noMultiLvlLbl val="0"/>
      </c:catAx>
      <c:valAx>
        <c:axId val="25811200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80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a-IR" sz="1800" dirty="0">
                <a:cs typeface="B Titr" panose="00000700000000000000" pitchFamily="2" charset="-78"/>
              </a:rPr>
              <a:t>رعایت </a:t>
            </a:r>
            <a:r>
              <a:rPr lang="fa-IR" sz="18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بهداشت فردی</a:t>
            </a:r>
            <a:r>
              <a:rPr lang="fa-IR" sz="1400" b="0" baseline="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1800" dirty="0" smtClean="0">
                <a:cs typeface="B Titr" panose="00000700000000000000" pitchFamily="2" charset="-78"/>
              </a:rPr>
              <a:t>مناسب </a:t>
            </a:r>
            <a:r>
              <a:rPr lang="fa-IR" sz="1800" dirty="0">
                <a:cs typeface="B Titr" panose="00000700000000000000" pitchFamily="2" charset="-78"/>
              </a:rPr>
              <a:t>در اماکن عمومی استان های </a:t>
            </a:r>
            <a:r>
              <a:rPr lang="fa-IR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rPr>
              <a:t>کشور – 19 تا 26 آبان   </a:t>
            </a:r>
            <a:endParaRPr lang="en-US" sz="18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199453004878108"/>
          <c:y val="1.187933587964767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25884593254374E-2"/>
          <c:y val="9.6429559940092793E-2"/>
          <c:w val="0.92736414857798333"/>
          <c:h val="0.70145501602440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رعایت بهداشت فردی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4B-4BAB-8C37-179462339C7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4B-4BAB-8C37-179462339C7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14B-4BAB-8C37-179462339C7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14B-4BAB-8C37-179462339C7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14B-4BAB-8C37-179462339C7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14B-4BAB-8C37-179462339C7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14B-4BAB-8C37-179462339C7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14B-4BAB-8C37-179462339C7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145-4335-BFE4-114388FFC8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استانی!$S$2:$S$33</c:f>
              <c:strCache>
                <c:ptCount val="32"/>
                <c:pt idx="0">
                  <c:v>بوشهر</c:v>
                </c:pt>
                <c:pt idx="1">
                  <c:v>کرمان</c:v>
                </c:pt>
                <c:pt idx="2">
                  <c:v>هرمزگان</c:v>
                </c:pt>
                <c:pt idx="3">
                  <c:v>فارس</c:v>
                </c:pt>
                <c:pt idx="4">
                  <c:v>تهران</c:v>
                </c:pt>
                <c:pt idx="5">
                  <c:v>خراسان جنوبی</c:v>
                </c:pt>
                <c:pt idx="6">
                  <c:v>گلستان</c:v>
                </c:pt>
                <c:pt idx="7">
                  <c:v>قزوین</c:v>
                </c:pt>
                <c:pt idx="8">
                  <c:v>کرمانشاه</c:v>
                </c:pt>
                <c:pt idx="9">
                  <c:v>کهگیلویه و بویراحمد</c:v>
                </c:pt>
                <c:pt idx="10">
                  <c:v>کردستان</c:v>
                </c:pt>
                <c:pt idx="11">
                  <c:v>مرکزی</c:v>
                </c:pt>
                <c:pt idx="12">
                  <c:v>سمنان</c:v>
                </c:pt>
                <c:pt idx="13">
                  <c:v>سیستان و بلوچستان</c:v>
                </c:pt>
                <c:pt idx="14">
                  <c:v>قم</c:v>
                </c:pt>
                <c:pt idx="15">
                  <c:v>خراسان رضوی</c:v>
                </c:pt>
                <c:pt idx="16">
                  <c:v>زنجان</c:v>
                </c:pt>
                <c:pt idx="17">
                  <c:v>چهارمحال و بختیاری</c:v>
                </c:pt>
                <c:pt idx="18">
                  <c:v>خوزستان</c:v>
                </c:pt>
                <c:pt idx="19">
                  <c:v>ایلام</c:v>
                </c:pt>
                <c:pt idx="20">
                  <c:v>البرز</c:v>
                </c:pt>
                <c:pt idx="21">
                  <c:v>میانگین</c:v>
                </c:pt>
                <c:pt idx="22">
                  <c:v>گیلان</c:v>
                </c:pt>
                <c:pt idx="23">
                  <c:v>اردبیل</c:v>
                </c:pt>
                <c:pt idx="24">
                  <c:v>آذربایجان شرقی</c:v>
                </c:pt>
                <c:pt idx="25">
                  <c:v>اصفهان ‎</c:v>
                </c:pt>
                <c:pt idx="26">
                  <c:v>مازندران</c:v>
                </c:pt>
                <c:pt idx="27">
                  <c:v>لرستان</c:v>
                </c:pt>
                <c:pt idx="28">
                  <c:v>یزد</c:v>
                </c:pt>
                <c:pt idx="29">
                  <c:v>آذربایجان غربی</c:v>
                </c:pt>
                <c:pt idx="30">
                  <c:v>همدان</c:v>
                </c:pt>
                <c:pt idx="31">
                  <c:v>خراسان شمالی</c:v>
                </c:pt>
              </c:strCache>
            </c:strRef>
          </c:cat>
          <c:val>
            <c:numRef>
              <c:f>استانی!$T$2:$T$33</c:f>
              <c:numCache>
                <c:formatCode>0.00</c:formatCode>
                <c:ptCount val="32"/>
                <c:pt idx="0">
                  <c:v>42.509845103701757</c:v>
                </c:pt>
                <c:pt idx="1">
                  <c:v>43.876258992805752</c:v>
                </c:pt>
                <c:pt idx="2">
                  <c:v>44.587301587301589</c:v>
                </c:pt>
                <c:pt idx="3">
                  <c:v>44.864940714235601</c:v>
                </c:pt>
                <c:pt idx="4">
                  <c:v>46.103656932386215</c:v>
                </c:pt>
                <c:pt idx="5">
                  <c:v>46.173884728101591</c:v>
                </c:pt>
                <c:pt idx="6">
                  <c:v>47.195042400521849</c:v>
                </c:pt>
                <c:pt idx="7">
                  <c:v>47.888605751729159</c:v>
                </c:pt>
                <c:pt idx="8">
                  <c:v>48.662291771832408</c:v>
                </c:pt>
                <c:pt idx="9">
                  <c:v>48.991507430997878</c:v>
                </c:pt>
                <c:pt idx="10">
                  <c:v>49.67246157722348</c:v>
                </c:pt>
                <c:pt idx="11">
                  <c:v>49.677695868335334</c:v>
                </c:pt>
                <c:pt idx="12">
                  <c:v>50.032131381649414</c:v>
                </c:pt>
                <c:pt idx="13">
                  <c:v>50.09317493594223</c:v>
                </c:pt>
                <c:pt idx="14">
                  <c:v>50.165858637407503</c:v>
                </c:pt>
                <c:pt idx="15">
                  <c:v>50.81190045877937</c:v>
                </c:pt>
                <c:pt idx="16">
                  <c:v>51.572843250959053</c:v>
                </c:pt>
                <c:pt idx="17">
                  <c:v>51.841401841401847</c:v>
                </c:pt>
                <c:pt idx="18">
                  <c:v>51.87433291568054</c:v>
                </c:pt>
                <c:pt idx="19">
                  <c:v>52.049818370524129</c:v>
                </c:pt>
                <c:pt idx="20">
                  <c:v>52.097846317468758</c:v>
                </c:pt>
                <c:pt idx="21">
                  <c:v>52.41686196691586</c:v>
                </c:pt>
                <c:pt idx="22">
                  <c:v>53.669584549117687</c:v>
                </c:pt>
                <c:pt idx="23">
                  <c:v>53.842186694172256</c:v>
                </c:pt>
                <c:pt idx="24">
                  <c:v>55.027732463295273</c:v>
                </c:pt>
                <c:pt idx="25">
                  <c:v>55.192946824224521</c:v>
                </c:pt>
                <c:pt idx="26">
                  <c:v>56.820952811018287</c:v>
                </c:pt>
                <c:pt idx="27">
                  <c:v>58.668168732006507</c:v>
                </c:pt>
                <c:pt idx="28">
                  <c:v>59.110972956170336</c:v>
                </c:pt>
                <c:pt idx="29">
                  <c:v>70.309245818870309</c:v>
                </c:pt>
                <c:pt idx="30">
                  <c:v>74.902033961559994</c:v>
                </c:pt>
                <c:pt idx="31">
                  <c:v>81.372058087130696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4B-4BAB-8C37-179462339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50080"/>
        <c:axId val="25951616"/>
        <c:axId val="0"/>
      </c:bar3DChart>
      <c:catAx>
        <c:axId val="2595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25951616"/>
        <c:crosses val="autoZero"/>
        <c:auto val="1"/>
        <c:lblAlgn val="ctr"/>
        <c:lblOffset val="100"/>
        <c:noMultiLvlLbl val="0"/>
      </c:catAx>
      <c:valAx>
        <c:axId val="25951616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950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fa-IR" sz="2400" dirty="0">
                <a:cs typeface="B Titr" panose="00000700000000000000" pitchFamily="2" charset="-78"/>
              </a:rPr>
              <a:t>رعایت </a:t>
            </a:r>
            <a:r>
              <a:rPr lang="fa-IR" sz="24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تهویه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B Titr" panose="00000700000000000000" pitchFamily="2" charset="-78"/>
              </a:rPr>
              <a:t>مناسب</a:t>
            </a:r>
            <a:r>
              <a:rPr lang="fa-IR" sz="14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در </a:t>
            </a:r>
            <a:r>
              <a:rPr lang="fa-IR" sz="2400" dirty="0">
                <a:cs typeface="B Titr" panose="00000700000000000000" pitchFamily="2" charset="-78"/>
              </a:rPr>
              <a:t>اماکن عمومی استان های کشور  </a:t>
            </a:r>
            <a:r>
              <a:rPr lang="fa-IR" sz="2400" dirty="0" smtClean="0">
                <a:cs typeface="B Titr" panose="00000700000000000000" pitchFamily="2" charset="-78"/>
              </a:rPr>
              <a:t>- </a:t>
            </a:r>
            <a:r>
              <a:rPr lang="fa-IR" sz="2400" baseline="0" dirty="0" smtClean="0">
                <a:cs typeface="B Titr" panose="00000700000000000000" pitchFamily="2" charset="-78"/>
              </a:rPr>
              <a:t> 19 تا 26 آبان</a:t>
            </a:r>
            <a:endParaRPr lang="fa-IR" sz="2400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338838193766733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25884593254374E-2"/>
          <c:y val="0.15222594776523285"/>
          <c:w val="0.92736414857798333"/>
          <c:h val="0.67713904765748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موارد رعایت تهویه مناسب 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4E4-46BF-83B8-3CD8CB143F0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4E4-46BF-83B8-3CD8CB143F0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4E4-46BF-83B8-3CD8CB143F0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4E4-46BF-83B8-3CD8CB143F0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4E4-46BF-83B8-3CD8CB143F0A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4E4-46BF-83B8-3CD8CB143F0A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4E4-46BF-83B8-3CD8CB143F0A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4E4-46BF-83B8-3CD8CB143F0A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A26-46A9-BA62-6C6EA8C1E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استانی!$S$2:$S$33</c:f>
              <c:strCache>
                <c:ptCount val="32"/>
                <c:pt idx="0">
                  <c:v>هرمزگان</c:v>
                </c:pt>
                <c:pt idx="1">
                  <c:v>بوشهر</c:v>
                </c:pt>
                <c:pt idx="2">
                  <c:v>کرمان</c:v>
                </c:pt>
                <c:pt idx="3">
                  <c:v>فارس</c:v>
                </c:pt>
                <c:pt idx="4">
                  <c:v>خراسان جنوبی</c:v>
                </c:pt>
                <c:pt idx="5">
                  <c:v>تهران</c:v>
                </c:pt>
                <c:pt idx="6">
                  <c:v>سمنان</c:v>
                </c:pt>
                <c:pt idx="7">
                  <c:v>گلستان</c:v>
                </c:pt>
                <c:pt idx="8">
                  <c:v>سیستان و بلوچستان</c:v>
                </c:pt>
                <c:pt idx="9">
                  <c:v>گیلان</c:v>
                </c:pt>
                <c:pt idx="10">
                  <c:v>قم</c:v>
                </c:pt>
                <c:pt idx="11">
                  <c:v>کهگیلویه و بویراحمد</c:v>
                </c:pt>
                <c:pt idx="12">
                  <c:v>مرکزی</c:v>
                </c:pt>
                <c:pt idx="13">
                  <c:v>کردستان</c:v>
                </c:pt>
                <c:pt idx="14">
                  <c:v>خوزستان</c:v>
                </c:pt>
                <c:pt idx="15">
                  <c:v>مازندران</c:v>
                </c:pt>
                <c:pt idx="16">
                  <c:v>البرز</c:v>
                </c:pt>
                <c:pt idx="17">
                  <c:v>زنجان</c:v>
                </c:pt>
                <c:pt idx="18">
                  <c:v>خراسان رضوی</c:v>
                </c:pt>
                <c:pt idx="19">
                  <c:v>لرستان</c:v>
                </c:pt>
                <c:pt idx="20">
                  <c:v>اردبیل</c:v>
                </c:pt>
                <c:pt idx="21">
                  <c:v>چهارمحال و بختیاری</c:v>
                </c:pt>
                <c:pt idx="22">
                  <c:v>میانگین</c:v>
                </c:pt>
                <c:pt idx="23">
                  <c:v>قزوین</c:v>
                </c:pt>
                <c:pt idx="24">
                  <c:v>ایلام</c:v>
                </c:pt>
                <c:pt idx="25">
                  <c:v>کرمانشاه</c:v>
                </c:pt>
                <c:pt idx="26">
                  <c:v>آذربایجان شرقی</c:v>
                </c:pt>
                <c:pt idx="27">
                  <c:v>اصفهان ‎</c:v>
                </c:pt>
                <c:pt idx="28">
                  <c:v>یزد</c:v>
                </c:pt>
                <c:pt idx="29">
                  <c:v>آذربایجان غربی</c:v>
                </c:pt>
                <c:pt idx="30">
                  <c:v>همدان</c:v>
                </c:pt>
                <c:pt idx="31">
                  <c:v>خراسان شمالی</c:v>
                </c:pt>
              </c:strCache>
            </c:strRef>
          </c:cat>
          <c:val>
            <c:numRef>
              <c:f>استانی!$T$2:$T$33</c:f>
              <c:numCache>
                <c:formatCode>0.00</c:formatCode>
                <c:ptCount val="32"/>
                <c:pt idx="0">
                  <c:v>42.285714285714285</c:v>
                </c:pt>
                <c:pt idx="1">
                  <c:v>42.473090049881861</c:v>
                </c:pt>
                <c:pt idx="2">
                  <c:v>42.879136690647485</c:v>
                </c:pt>
                <c:pt idx="3">
                  <c:v>43.773240721251661</c:v>
                </c:pt>
                <c:pt idx="4">
                  <c:v>44.910452621295995</c:v>
                </c:pt>
                <c:pt idx="5">
                  <c:v>46.274006840305184</c:v>
                </c:pt>
                <c:pt idx="6">
                  <c:v>46.7725812209925</c:v>
                </c:pt>
                <c:pt idx="7">
                  <c:v>47.325505544683629</c:v>
                </c:pt>
                <c:pt idx="8">
                  <c:v>47.351502445842073</c:v>
                </c:pt>
                <c:pt idx="9">
                  <c:v>47.936640266777829</c:v>
                </c:pt>
                <c:pt idx="10">
                  <c:v>47.971421280939012</c:v>
                </c:pt>
                <c:pt idx="11">
                  <c:v>48.195329087048833</c:v>
                </c:pt>
                <c:pt idx="12">
                  <c:v>48.37304988856507</c:v>
                </c:pt>
                <c:pt idx="13">
                  <c:v>48.664651045603421</c:v>
                </c:pt>
                <c:pt idx="14">
                  <c:v>49.094157501508192</c:v>
                </c:pt>
                <c:pt idx="15">
                  <c:v>49.391134191314819</c:v>
                </c:pt>
                <c:pt idx="16">
                  <c:v>49.396437117787819</c:v>
                </c:pt>
                <c:pt idx="17">
                  <c:v>49.531626371665624</c:v>
                </c:pt>
                <c:pt idx="18">
                  <c:v>49.830390657583763</c:v>
                </c:pt>
                <c:pt idx="19">
                  <c:v>49.936162223056698</c:v>
                </c:pt>
                <c:pt idx="20">
                  <c:v>50.103145951521398</c:v>
                </c:pt>
                <c:pt idx="21">
                  <c:v>50.311850311850314</c:v>
                </c:pt>
                <c:pt idx="22">
                  <c:v>50.661682946439257</c:v>
                </c:pt>
                <c:pt idx="23">
                  <c:v>50.964688751365131</c:v>
                </c:pt>
                <c:pt idx="24">
                  <c:v>51.556824078879082</c:v>
                </c:pt>
                <c:pt idx="25">
                  <c:v>52.639359630778102</c:v>
                </c:pt>
                <c:pt idx="26">
                  <c:v>53.19412724306688</c:v>
                </c:pt>
                <c:pt idx="27">
                  <c:v>54.551329394387004</c:v>
                </c:pt>
                <c:pt idx="28">
                  <c:v>61.280696300901461</c:v>
                </c:pt>
                <c:pt idx="29">
                  <c:v>69.717576522562325</c:v>
                </c:pt>
                <c:pt idx="30">
                  <c:v>71.169994401940656</c:v>
                </c:pt>
                <c:pt idx="31">
                  <c:v>80.746119178768154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E4-46BF-83B8-3CD8CB143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61568"/>
        <c:axId val="27926912"/>
        <c:axId val="0"/>
      </c:bar3DChart>
      <c:catAx>
        <c:axId val="2726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27926912"/>
        <c:crosses val="autoZero"/>
        <c:auto val="1"/>
        <c:lblAlgn val="ctr"/>
        <c:lblOffset val="100"/>
        <c:noMultiLvlLbl val="0"/>
      </c:catAx>
      <c:valAx>
        <c:axId val="27926912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7261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dirty="0" smtClean="0"/>
              <a:t>درصد موارد استفاده از </a:t>
            </a:r>
            <a:r>
              <a:rPr lang="fa-IR" sz="2000" dirty="0" smtClean="0">
                <a:solidFill>
                  <a:schemeClr val="accent1">
                    <a:lumMod val="75000"/>
                  </a:schemeClr>
                </a:solidFill>
              </a:rPr>
              <a:t>ماسک (خدمت گیرنده و خدمت دهنده)</a:t>
            </a:r>
            <a:r>
              <a:rPr lang="fa-IR" sz="2000" dirty="0" smtClean="0"/>
              <a:t> در اماکن عمومی</a:t>
            </a:r>
            <a:r>
              <a:rPr lang="fa-IR" sz="2000" baseline="0" dirty="0" smtClean="0"/>
              <a:t> استان های کشور –</a:t>
            </a:r>
            <a:r>
              <a:rPr lang="fa-IR" sz="1800" b="1" i="0" baseline="0" dirty="0" smtClean="0">
                <a:effectLst/>
              </a:rPr>
              <a:t>19 تا 26 آبان</a:t>
            </a:r>
            <a:endParaRPr lang="en-US" sz="2000" dirty="0" smtClean="0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استانی!$X$1</c:f>
              <c:strCache>
                <c:ptCount val="1"/>
                <c:pt idx="0">
                  <c:v>درصد موارد استفاده از ماسک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9A-4D36-BE3E-6D24BACE60F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89A-4D36-BE3E-6D24BACE60F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9A-4D36-BE3E-6D24BACE60F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89A-4D36-BE3E-6D24BACE60F8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89A-4D36-BE3E-6D24BACE60F8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89A-4D36-BE3E-6D24BACE60F8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89A-4D36-BE3E-6D24BACE60F8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032-4507-B765-ED7A623FD86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89A-4D36-BE3E-6D24BACE60F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5032-4507-B765-ED7A623FD86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032-4507-B765-ED7A623FD86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032-4507-B765-ED7A623FD86D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032-4507-B765-ED7A623FD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استانی!$W$2:$W$33</c:f>
              <c:strCache>
                <c:ptCount val="32"/>
                <c:pt idx="0">
                  <c:v>کرمان</c:v>
                </c:pt>
                <c:pt idx="1">
                  <c:v>کردستان</c:v>
                </c:pt>
                <c:pt idx="2">
                  <c:v>بوشهر</c:v>
                </c:pt>
                <c:pt idx="3">
                  <c:v>سیستان و بلوچستان</c:v>
                </c:pt>
                <c:pt idx="4">
                  <c:v>گیلان</c:v>
                </c:pt>
                <c:pt idx="5">
                  <c:v>گلستان</c:v>
                </c:pt>
                <c:pt idx="6">
                  <c:v>فارس</c:v>
                </c:pt>
                <c:pt idx="7">
                  <c:v>خراسان جنوبی</c:v>
                </c:pt>
                <c:pt idx="8">
                  <c:v>قم</c:v>
                </c:pt>
                <c:pt idx="9">
                  <c:v>تهران</c:v>
                </c:pt>
                <c:pt idx="10">
                  <c:v>قزوین</c:v>
                </c:pt>
                <c:pt idx="11">
                  <c:v>کرمانشاه</c:v>
                </c:pt>
                <c:pt idx="12">
                  <c:v>اصفهان ‎</c:v>
                </c:pt>
                <c:pt idx="13">
                  <c:v>آذربایجان شرقی</c:v>
                </c:pt>
                <c:pt idx="14">
                  <c:v>کهگیلویه و بویراحمد</c:v>
                </c:pt>
                <c:pt idx="15">
                  <c:v>خراسان رضوی</c:v>
                </c:pt>
                <c:pt idx="16">
                  <c:v>یزد</c:v>
                </c:pt>
                <c:pt idx="17">
                  <c:v>مرکزی</c:v>
                </c:pt>
                <c:pt idx="18">
                  <c:v>اردبیل</c:v>
                </c:pt>
                <c:pt idx="19">
                  <c:v>ایلام</c:v>
                </c:pt>
                <c:pt idx="20">
                  <c:v>سمنان</c:v>
                </c:pt>
                <c:pt idx="21">
                  <c:v>میانگین</c:v>
                </c:pt>
                <c:pt idx="22">
                  <c:v>مازندران</c:v>
                </c:pt>
                <c:pt idx="23">
                  <c:v>چهارمحال و بختیاری</c:v>
                </c:pt>
                <c:pt idx="24">
                  <c:v>البرز</c:v>
                </c:pt>
                <c:pt idx="25">
                  <c:v>خوزستان</c:v>
                </c:pt>
                <c:pt idx="26">
                  <c:v>زنجان</c:v>
                </c:pt>
                <c:pt idx="27">
                  <c:v>لرستان</c:v>
                </c:pt>
                <c:pt idx="28">
                  <c:v>خراسان شمالی</c:v>
                </c:pt>
                <c:pt idx="29">
                  <c:v>آذربایجان غربی</c:v>
                </c:pt>
                <c:pt idx="30">
                  <c:v>همدان</c:v>
                </c:pt>
                <c:pt idx="31">
                  <c:v>هرمزگان</c:v>
                </c:pt>
              </c:strCache>
            </c:strRef>
          </c:cat>
          <c:val>
            <c:numRef>
              <c:f>استانی!$X$2:$X$33</c:f>
              <c:numCache>
                <c:formatCode>0.00</c:formatCode>
                <c:ptCount val="32"/>
                <c:pt idx="0">
                  <c:v>41.662589928057557</c:v>
                </c:pt>
                <c:pt idx="1">
                  <c:v>41.672965482489296</c:v>
                </c:pt>
                <c:pt idx="2">
                  <c:v>41.827251247046476</c:v>
                </c:pt>
                <c:pt idx="3">
                  <c:v>42.089447938504541</c:v>
                </c:pt>
                <c:pt idx="4">
                  <c:v>42.673336112268998</c:v>
                </c:pt>
                <c:pt idx="5">
                  <c:v>43.476842791911288</c:v>
                </c:pt>
                <c:pt idx="6">
                  <c:v>43.50242054304357</c:v>
                </c:pt>
                <c:pt idx="7">
                  <c:v>43.575382611527196</c:v>
                </c:pt>
                <c:pt idx="8">
                  <c:v>44.741005358509831</c:v>
                </c:pt>
                <c:pt idx="9">
                  <c:v>44.914496185214418</c:v>
                </c:pt>
                <c:pt idx="10">
                  <c:v>45.485984710593371</c:v>
                </c:pt>
                <c:pt idx="11">
                  <c:v>45.914761664383072</c:v>
                </c:pt>
                <c:pt idx="12">
                  <c:v>46.182607090103396</c:v>
                </c:pt>
                <c:pt idx="13">
                  <c:v>46.836324089178902</c:v>
                </c:pt>
                <c:pt idx="14">
                  <c:v>47.009907997169144</c:v>
                </c:pt>
                <c:pt idx="15">
                  <c:v>47.168775198109273</c:v>
                </c:pt>
                <c:pt idx="16">
                  <c:v>47.491451663040095</c:v>
                </c:pt>
                <c:pt idx="17">
                  <c:v>47.50557174695696</c:v>
                </c:pt>
                <c:pt idx="18">
                  <c:v>48.00154718927282</c:v>
                </c:pt>
                <c:pt idx="19">
                  <c:v>48.028022833419826</c:v>
                </c:pt>
                <c:pt idx="20">
                  <c:v>48.197072474116389</c:v>
                </c:pt>
                <c:pt idx="21">
                  <c:v>48.355030193133409</c:v>
                </c:pt>
                <c:pt idx="22">
                  <c:v>48.783020997967938</c:v>
                </c:pt>
                <c:pt idx="23">
                  <c:v>49.242649242649243</c:v>
                </c:pt>
                <c:pt idx="24">
                  <c:v>49.494815208721093</c:v>
                </c:pt>
                <c:pt idx="25">
                  <c:v>49.570281683604804</c:v>
                </c:pt>
                <c:pt idx="26">
                  <c:v>50.2399857257561</c:v>
                </c:pt>
                <c:pt idx="27">
                  <c:v>55.556390036299909</c:v>
                </c:pt>
                <c:pt idx="28">
                  <c:v>59.689534301452177</c:v>
                </c:pt>
                <c:pt idx="29">
                  <c:v>61.429473019880085</c:v>
                </c:pt>
                <c:pt idx="30">
                  <c:v>63.817876469490578</c:v>
                </c:pt>
                <c:pt idx="31">
                  <c:v>80.698412698412696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9A-4D36-BE3E-6D24BACE6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44672"/>
        <c:axId val="51844224"/>
        <c:axId val="0"/>
      </c:bar3DChart>
      <c:catAx>
        <c:axId val="2804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cs typeface="B Nazanin" panose="00000400000000000000" pitchFamily="2" charset="-78"/>
              </a:defRPr>
            </a:pPr>
            <a:endParaRPr lang="en-US"/>
          </a:p>
        </c:txPr>
        <c:crossAx val="51844224"/>
        <c:crosses val="autoZero"/>
        <c:auto val="1"/>
        <c:lblAlgn val="ctr"/>
        <c:lblOffset val="100"/>
        <c:noMultiLvlLbl val="0"/>
      </c:catAx>
      <c:valAx>
        <c:axId val="51844224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804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درصد موارد </a:t>
            </a:r>
            <a:r>
              <a:rPr lang="fa-IR" dirty="0" smtClean="0">
                <a:cs typeface="B Titr" panose="00000700000000000000" pitchFamily="2" charset="-78"/>
              </a:rPr>
              <a:t>رعایت</a:t>
            </a:r>
            <a:r>
              <a:rPr lang="fa-IR" baseline="0" dirty="0" smtClean="0">
                <a:cs typeface="B Titr" panose="00000700000000000000" pitchFamily="2" charset="-78"/>
              </a:rPr>
              <a:t> دستورالعمل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فاصله گذاری</a:t>
            </a:r>
            <a:r>
              <a:rPr lang="fa-IR" baseline="0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در </a:t>
            </a:r>
            <a:r>
              <a:rPr lang="fa-IR" dirty="0">
                <a:cs typeface="B Titr" panose="00000700000000000000" pitchFamily="2" charset="-78"/>
              </a:rPr>
              <a:t>اماکن عمومی استان های کشور </a:t>
            </a:r>
            <a:r>
              <a:rPr lang="fa-IR" dirty="0" smtClean="0">
                <a:cs typeface="B Titr" panose="00000700000000000000" pitchFamily="2" charset="-78"/>
              </a:rPr>
              <a:t>– </a:t>
            </a:r>
            <a:r>
              <a:rPr lang="fa-IR" sz="1800" b="1" i="0" u="none" strike="noStrike" baseline="0" dirty="0" smtClean="0">
                <a:effectLst/>
              </a:rPr>
              <a:t>19 تا 26 آبان</a:t>
            </a:r>
            <a:endParaRPr lang="fa-IR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7178075954791366"/>
          <c:y val="2.90987298244337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استانی!$AA$1</c:f>
              <c:strCache>
                <c:ptCount val="1"/>
                <c:pt idx="0">
                  <c:v>درصد موارد رعایت پروتکل فاصله گذاری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0DF-4646-B83F-8FF97D3DD11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0DF-4646-B83F-8FF97D3DD11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0DF-4646-B83F-8FF97D3DD11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0DF-4646-B83F-8FF97D3DD11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0DF-4646-B83F-8FF97D3DD11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C0DF-4646-B83F-8FF97D3DD11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0DF-4646-B83F-8FF97D3DD11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0DF-4646-B83F-8FF97D3DD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استانی!$Z$2:$Z$33</c:f>
              <c:strCache>
                <c:ptCount val="32"/>
                <c:pt idx="0">
                  <c:v>بوشهر</c:v>
                </c:pt>
                <c:pt idx="1">
                  <c:v>کرمان</c:v>
                </c:pt>
                <c:pt idx="2">
                  <c:v>هرمزگان</c:v>
                </c:pt>
                <c:pt idx="3">
                  <c:v>فارس</c:v>
                </c:pt>
                <c:pt idx="4">
                  <c:v>سیستان و بلوچستان</c:v>
                </c:pt>
                <c:pt idx="5">
                  <c:v>تهران</c:v>
                </c:pt>
                <c:pt idx="6">
                  <c:v>خراسان جنوبی</c:v>
                </c:pt>
                <c:pt idx="7">
                  <c:v>گیلان</c:v>
                </c:pt>
                <c:pt idx="8">
                  <c:v>کردستان</c:v>
                </c:pt>
                <c:pt idx="9">
                  <c:v>چهارمحال و بختیاری</c:v>
                </c:pt>
                <c:pt idx="10">
                  <c:v>قم</c:v>
                </c:pt>
                <c:pt idx="11">
                  <c:v>البرز</c:v>
                </c:pt>
                <c:pt idx="12">
                  <c:v>گلستان</c:v>
                </c:pt>
                <c:pt idx="13">
                  <c:v>کهگیلویه و بویراحمد</c:v>
                </c:pt>
                <c:pt idx="14">
                  <c:v>خوزستان</c:v>
                </c:pt>
                <c:pt idx="15">
                  <c:v>زنجان</c:v>
                </c:pt>
                <c:pt idx="16">
                  <c:v>میانگین</c:v>
                </c:pt>
                <c:pt idx="17">
                  <c:v>خراسان رضوی</c:v>
                </c:pt>
                <c:pt idx="18">
                  <c:v>مازندران</c:v>
                </c:pt>
                <c:pt idx="19">
                  <c:v>سمنان</c:v>
                </c:pt>
                <c:pt idx="20">
                  <c:v>ایلام</c:v>
                </c:pt>
                <c:pt idx="21">
                  <c:v>مرکزی</c:v>
                </c:pt>
                <c:pt idx="22">
                  <c:v>لرستان</c:v>
                </c:pt>
                <c:pt idx="23">
                  <c:v>کرمانشاه</c:v>
                </c:pt>
                <c:pt idx="24">
                  <c:v>اردبیل</c:v>
                </c:pt>
                <c:pt idx="25">
                  <c:v>اصفهان ‎</c:v>
                </c:pt>
                <c:pt idx="26">
                  <c:v>قزوین</c:v>
                </c:pt>
                <c:pt idx="27">
                  <c:v>آذربایجان شرقی</c:v>
                </c:pt>
                <c:pt idx="28">
                  <c:v>یزد</c:v>
                </c:pt>
                <c:pt idx="29">
                  <c:v>همدان</c:v>
                </c:pt>
                <c:pt idx="30">
                  <c:v>آذربایجان غربی</c:v>
                </c:pt>
                <c:pt idx="31">
                  <c:v>خراسان شمالی</c:v>
                </c:pt>
              </c:strCache>
            </c:strRef>
          </c:cat>
          <c:val>
            <c:numRef>
              <c:f>استانی!$AA$2:$AA$33</c:f>
              <c:numCache>
                <c:formatCode>0.00</c:formatCode>
                <c:ptCount val="32"/>
                <c:pt idx="0">
                  <c:v>40.645838802835392</c:v>
                </c:pt>
                <c:pt idx="1">
                  <c:v>41.056834532374104</c:v>
                </c:pt>
                <c:pt idx="2">
                  <c:v>41.857142857142861</c:v>
                </c:pt>
                <c:pt idx="3">
                  <c:v>42.11323931803831</c:v>
                </c:pt>
                <c:pt idx="4">
                  <c:v>42.133706033077104</c:v>
                </c:pt>
                <c:pt idx="5">
                  <c:v>42.958431991581158</c:v>
                </c:pt>
                <c:pt idx="6">
                  <c:v>43.288830999674374</c:v>
                </c:pt>
                <c:pt idx="7">
                  <c:v>44.379602612199527</c:v>
                </c:pt>
                <c:pt idx="8">
                  <c:v>45.553036029226504</c:v>
                </c:pt>
                <c:pt idx="9">
                  <c:v>45.574695574695575</c:v>
                </c:pt>
                <c:pt idx="10">
                  <c:v>45.725950497575916</c:v>
                </c:pt>
                <c:pt idx="11">
                  <c:v>45.7298590800319</c:v>
                </c:pt>
                <c:pt idx="12">
                  <c:v>45.770819743422479</c:v>
                </c:pt>
                <c:pt idx="13">
                  <c:v>46.302193913658883</c:v>
                </c:pt>
                <c:pt idx="14">
                  <c:v>46.561325351524438</c:v>
                </c:pt>
                <c:pt idx="15">
                  <c:v>47.021143723793372</c:v>
                </c:pt>
                <c:pt idx="16">
                  <c:v>47.431958533623003</c:v>
                </c:pt>
                <c:pt idx="17">
                  <c:v>47.558042541359654</c:v>
                </c:pt>
                <c:pt idx="18">
                  <c:v>47.751937984496124</c:v>
                </c:pt>
                <c:pt idx="19">
                  <c:v>48.039985719385932</c:v>
                </c:pt>
                <c:pt idx="20">
                  <c:v>48.053969901401139</c:v>
                </c:pt>
                <c:pt idx="21">
                  <c:v>48.076461512086411</c:v>
                </c:pt>
                <c:pt idx="22">
                  <c:v>48.564275879334083</c:v>
                </c:pt>
                <c:pt idx="23">
                  <c:v>48.716377010168024</c:v>
                </c:pt>
                <c:pt idx="24">
                  <c:v>48.968540484785969</c:v>
                </c:pt>
                <c:pt idx="25">
                  <c:v>49.118353028064995</c:v>
                </c:pt>
                <c:pt idx="26">
                  <c:v>49.726974881689117</c:v>
                </c:pt>
                <c:pt idx="27">
                  <c:v>49.803153887982603</c:v>
                </c:pt>
                <c:pt idx="28">
                  <c:v>50.767796083307424</c:v>
                </c:pt>
                <c:pt idx="29">
                  <c:v>60.794924426198918</c:v>
                </c:pt>
                <c:pt idx="30">
                  <c:v>61.434206374250543</c:v>
                </c:pt>
                <c:pt idx="31">
                  <c:v>71.932899349023543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DF-4646-B83F-8FF97D3DD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61856"/>
        <c:axId val="51963392"/>
        <c:axId val="0"/>
      </c:bar3DChart>
      <c:catAx>
        <c:axId val="5196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cs typeface="B Nazanin" panose="00000400000000000000" pitchFamily="2" charset="-78"/>
              </a:defRPr>
            </a:pPr>
            <a:endParaRPr lang="en-US"/>
          </a:p>
        </c:txPr>
        <c:crossAx val="51963392"/>
        <c:crosses val="autoZero"/>
        <c:auto val="1"/>
        <c:lblAlgn val="ctr"/>
        <c:lblOffset val="100"/>
        <c:noMultiLvlLbl val="0"/>
      </c:catAx>
      <c:valAx>
        <c:axId val="51963392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196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0.07167</cdr:x>
      <cdr:y>0.89048</cdr:y>
    </cdr:from>
    <cdr:to>
      <cdr:x>0.9238</cdr:x>
      <cdr:y>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814377" y="5711974"/>
          <a:ext cx="9682638" cy="70252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EF6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بهداشت 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فردی شامل جلوگیری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از ورود و حضور مراجعین و کارکنان دارای علایم بیماری،ثبت نام در سامانه وزارت بهداشت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، اخذ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و نصب </a:t>
          </a:r>
          <a:r>
            <a:rPr lang="en-US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QR CODE ،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امکانات شستشو یا ضدعفونی دست و استفاده از کارتخوان یا روشهای الکترونیکی دیگر پرداخت 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وجه می باشد.  </a:t>
          </a:r>
          <a:endParaRPr lang="en-US" sz="1400" b="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Nazanin" panose="00000400000000000000" pitchFamily="2" charset="-7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7DA8-9FAA-4009-B77B-86A5767841C9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6979A-266B-4B40-B11E-932181EE0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7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2543-114B-4613-93CA-1EC957B395A2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FE2FE-91B5-4014-AFE1-CA6E369C67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1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2FE-91B5-4014-AFE1-CA6E369C67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1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2FE-91B5-4014-AFE1-CA6E369C677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5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2FE-91B5-4014-AFE1-CA6E369C677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1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E160-CD1B-4C84-A70E-F7CD02F08D43}" type="datetimeFigureOut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BB4-A6C3-4F22-B793-AF66CDFF82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OH logo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67466" y="5257800"/>
            <a:ext cx="1975905" cy="1371600"/>
          </a:xfrm>
          <a:prstGeom prst="rect">
            <a:avLst/>
          </a:prstGeom>
        </p:spPr>
      </p:pic>
      <p:pic>
        <p:nvPicPr>
          <p:cNvPr id="8" name="Picture 7" descr="logo final moavenat copy.t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4444" b="24445"/>
          <a:stretch>
            <a:fillRect/>
          </a:stretch>
        </p:blipFill>
        <p:spPr>
          <a:xfrm>
            <a:off x="5283200" y="304799"/>
            <a:ext cx="2181549" cy="14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76E-BFC8-42A3-A288-3A28EA61032A}" type="datetime8">
              <a:rPr lang="fa-IR" smtClean="0">
                <a:solidFill>
                  <a:prstClr val="black"/>
                </a:solidFill>
              </a:rPr>
              <a:pPr/>
              <a:t>21 نوامبر 21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71FF-E77A-40DF-B107-7885C76D80A4}" type="datetime8">
              <a:rPr lang="fa-IR" smtClean="0">
                <a:solidFill>
                  <a:prstClr val="black"/>
                </a:solidFill>
              </a:rPr>
              <a:pPr/>
              <a:t>21 نوامبر 21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FF35-07F1-4062-901B-6C7A66FD82B5}" type="datetime8">
              <a:rPr lang="fa-IR" smtClean="0">
                <a:solidFill>
                  <a:prstClr val="black"/>
                </a:solidFill>
              </a:rPr>
              <a:pPr/>
              <a:t>21 نوامبر 21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  <p:pic>
        <p:nvPicPr>
          <p:cNvPr id="7" name="Picture 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t="11737" b="26376"/>
          <a:stretch>
            <a:fillRect/>
          </a:stretch>
        </p:blipFill>
        <p:spPr>
          <a:xfrm>
            <a:off x="3149601" y="1524000"/>
            <a:ext cx="6665097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48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E917-E7C8-4921-9A69-0D348F2522D6}" type="datetime8">
              <a:rPr lang="fa-IR" smtClean="0">
                <a:solidFill>
                  <a:prstClr val="white"/>
                </a:solidFill>
              </a:rPr>
              <a:pPr/>
              <a:t>21 نوامبر 21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white"/>
                </a:solidFill>
              </a:rPr>
              <a:t>معاونت بهداشت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DF2-668C-45CA-919C-D6FC09A345C9}" type="datetime8">
              <a:rPr lang="fa-IR" smtClean="0">
                <a:solidFill>
                  <a:prstClr val="white"/>
                </a:solidFill>
              </a:rPr>
              <a:pPr/>
              <a:t>21 نوامبر 21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white"/>
                </a:solidFill>
              </a:rPr>
              <a:t>معاونت بهداشت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5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3302-A626-48D5-8C79-A63102C756B2}" type="datetime8">
              <a:rPr lang="fa-IR" smtClean="0">
                <a:solidFill>
                  <a:prstClr val="black"/>
                </a:solidFill>
              </a:rPr>
              <a:pPr/>
              <a:t>21 نوامبر 21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6539-C0A5-4760-A8EE-1332E159A737}" type="datetime8">
              <a:rPr lang="fa-IR" smtClean="0">
                <a:solidFill>
                  <a:prstClr val="white"/>
                </a:solidFill>
              </a:rPr>
              <a:pPr/>
              <a:t>21 نوامبر 21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white"/>
                </a:solidFill>
              </a:rPr>
              <a:t>معاونت بهداشت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78A-1E57-41AD-9168-6EFED8CD6989}" type="datetime8">
              <a:rPr lang="fa-IR" smtClean="0">
                <a:solidFill>
                  <a:prstClr val="black"/>
                </a:solidFill>
              </a:rPr>
              <a:pPr/>
              <a:t>21 نوامبر 21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CB5-D160-408E-84AB-CD0AE599E46A}" type="datetime8">
              <a:rPr lang="fa-IR" smtClean="0">
                <a:solidFill>
                  <a:prstClr val="black"/>
                </a:solidFill>
              </a:rPr>
              <a:pPr/>
              <a:t>21 نوامبر 21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5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C071-AB79-46FB-B17A-DFB06B67D9F2}" type="datetime8">
              <a:rPr lang="fa-IR" smtClean="0">
                <a:solidFill>
                  <a:prstClr val="white"/>
                </a:solidFill>
              </a:rPr>
              <a:pPr/>
              <a:t>21 نوامبر 21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white"/>
                </a:solidFill>
              </a:rPr>
              <a:t>معاونت بهداشت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591696-562D-4961-BC9C-3A485093498A}" type="datetime8">
              <a:rPr lang="fa-IR" smtClean="0">
                <a:solidFill>
                  <a:prstClr val="black"/>
                </a:solidFill>
              </a:rPr>
              <a:pPr rtl="1"/>
              <a:t>21 نوامبر 21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AB8445F-1F25-4D3A-AA3F-E9667EDB3D54}" type="slidenum">
              <a:rPr lang="fa-IR" smtClean="0">
                <a:solidFill>
                  <a:prstClr val="black"/>
                </a:solidFill>
              </a:rPr>
              <a:pPr rtl="1"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902" y="2719649"/>
            <a:ext cx="10363200" cy="214710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fa-IR" sz="5300" dirty="0">
                <a:solidFill>
                  <a:schemeClr val="tx1"/>
                </a:solidFill>
                <a:cs typeface="B Titr" panose="00000700000000000000" pitchFamily="2" charset="-78"/>
              </a:rPr>
              <a:t>بسم الله الرحمن الرحیم </a:t>
            </a:r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10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54157"/>
              </p:ext>
            </p:extLst>
          </p:nvPr>
        </p:nvGraphicFramePr>
        <p:xfrm>
          <a:off x="403368" y="255239"/>
          <a:ext cx="11362807" cy="614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30931" y="6370787"/>
            <a:ext cx="9682638" cy="351263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a-IR" sz="1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تهویه مناسب شامل تهویه طبیعی، تهویه مکانیکی و تهویه مطبوع می باشد. 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1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11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92102"/>
              </p:ext>
            </p:extLst>
          </p:nvPr>
        </p:nvGraphicFramePr>
        <p:xfrm>
          <a:off x="564776" y="282133"/>
          <a:ext cx="11174506" cy="607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6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12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59005"/>
              </p:ext>
            </p:extLst>
          </p:nvPr>
        </p:nvGraphicFramePr>
        <p:xfrm>
          <a:off x="443753" y="282133"/>
          <a:ext cx="11201400" cy="593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30931" y="6258297"/>
            <a:ext cx="9682638" cy="463754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فاصله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گذاری شامل خط </a:t>
            </a: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کشی،حفاظ و نظایر آن، رعایت فاصله حداقل یک متر بین: کارکنان  و خدمت گیرندگان و عدم ارائه خدمت توسط خدمت دهنده به ناقضین رعایت فاصله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گذاری</a:t>
            </a: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می باشد. 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7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5311" y="137786"/>
            <a:ext cx="12882622" cy="11392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اخطار و معرفی به مراجع قضایی</a:t>
            </a:r>
            <a: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</a:t>
            </a:r>
            <a:r>
              <a:rPr lang="fa-IR" sz="2800" dirty="0" smtClean="0">
                <a:cs typeface="B Titr" panose="00000700000000000000" pitchFamily="2" charset="-78"/>
              </a:rPr>
              <a:t>در اماکن عمومی </a:t>
            </a:r>
            <a:r>
              <a:rPr lang="fa-IR" sz="2800" dirty="0">
                <a:cs typeface="B Titr" panose="00000700000000000000" pitchFamily="2" charset="-78"/>
              </a:rPr>
              <a:t>از تاریخ  </a:t>
            </a:r>
            <a:r>
              <a:rPr lang="fa-IR" sz="2800" dirty="0" smtClean="0">
                <a:cs typeface="B Titr" panose="00000700000000000000" pitchFamily="2" charset="-78"/>
              </a:rPr>
              <a:t>19 تا 26 آبان</a:t>
            </a:r>
            <a:endParaRPr 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27607"/>
              </p:ext>
            </p:extLst>
          </p:nvPr>
        </p:nvGraphicFramePr>
        <p:xfrm>
          <a:off x="126124" y="1424994"/>
          <a:ext cx="12065876" cy="506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488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5311" y="137786"/>
            <a:ext cx="12882622" cy="11392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اخطار و معرفی به مراجع قضایی</a:t>
            </a:r>
            <a: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 </a:t>
            </a:r>
            <a:r>
              <a:rPr lang="fa-IR" sz="2800" dirty="0" smtClean="0">
                <a:cs typeface="B Titr" panose="00000700000000000000" pitchFamily="2" charset="-78"/>
              </a:rPr>
              <a:t>در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صنایع</a:t>
            </a:r>
            <a:r>
              <a:rPr lang="fa-IR" sz="2800" dirty="0" smtClean="0">
                <a:cs typeface="B Titr" panose="00000700000000000000" pitchFamily="2" charset="-78"/>
              </a:rPr>
              <a:t> کشور </a:t>
            </a:r>
            <a:r>
              <a:rPr lang="fa-IR" sz="2800" dirty="0">
                <a:cs typeface="B Titr" panose="00000700000000000000" pitchFamily="2" charset="-78"/>
              </a:rPr>
              <a:t>از تاریخ </a:t>
            </a:r>
            <a:r>
              <a:rPr lang="fa-IR" sz="2800" dirty="0" smtClean="0">
                <a:cs typeface="B Titr" panose="00000700000000000000" pitchFamily="2" charset="-78"/>
              </a:rPr>
              <a:t>19 تا 26 آبان</a:t>
            </a:r>
            <a:endParaRPr 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57808"/>
              </p:ext>
            </p:extLst>
          </p:nvPr>
        </p:nvGraphicFramePr>
        <p:xfrm>
          <a:off x="126124" y="1371206"/>
          <a:ext cx="12065876" cy="506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76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>
                <a:cs typeface="B Titr" panose="00000700000000000000" pitchFamily="2" charset="-78"/>
              </a:rPr>
              <a:t>شکایات مردمی(بخش بهداشت سامانه ملی پاسخگویی 190)</a:t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از تاریخ </a:t>
            </a:r>
            <a:r>
              <a:rPr lang="fa-IR" sz="2800" dirty="0" smtClean="0">
                <a:cs typeface="B Titr" panose="00000700000000000000" pitchFamily="2" charset="-78"/>
              </a:rPr>
              <a:t>15 الی 22 آبان </a:t>
            </a:r>
            <a:r>
              <a:rPr lang="fa-IR" sz="2800" dirty="0">
                <a:cs typeface="B Titr" panose="00000700000000000000" pitchFamily="2" charset="-78"/>
              </a:rPr>
              <a:t>1400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152"/>
            <a:ext cx="10515600" cy="3990811"/>
          </a:xfrm>
        </p:spPr>
        <p:txBody>
          <a:bodyPr>
            <a:normAutofit/>
          </a:bodyPr>
          <a:lstStyle/>
          <a:p>
            <a:pPr algn="just" rtl="1"/>
            <a:r>
              <a:rPr lang="fa-IR" dirty="0">
                <a:cs typeface="B Yagut" panose="00000400000000000000" pitchFamily="2" charset="-78"/>
              </a:rPr>
              <a:t>تعداد کل تماس های پاسخ داده شده </a:t>
            </a:r>
            <a:r>
              <a:rPr lang="en-US" dirty="0" smtClean="0">
                <a:cs typeface="B Yagut" panose="00000400000000000000" pitchFamily="2" charset="-78"/>
              </a:rPr>
              <a:t>:</a:t>
            </a:r>
            <a:r>
              <a:rPr lang="fa-IR" dirty="0" smtClean="0">
                <a:cs typeface="B Yagut" panose="00000400000000000000" pitchFamily="2" charset="-78"/>
              </a:rPr>
              <a:t>6097  تماس</a:t>
            </a:r>
          </a:p>
          <a:p>
            <a:pPr algn="just" rtl="1"/>
            <a:r>
              <a:rPr lang="fa-IR" dirty="0" smtClean="0">
                <a:cs typeface="B Yagut" panose="00000400000000000000" pitchFamily="2" charset="-78"/>
              </a:rPr>
              <a:t>تعداد </a:t>
            </a:r>
            <a:r>
              <a:rPr lang="fa-IR" dirty="0">
                <a:cs typeface="B Yagut" panose="00000400000000000000" pitchFamily="2" charset="-78"/>
              </a:rPr>
              <a:t>کل شکایات ثبت </a:t>
            </a:r>
            <a:r>
              <a:rPr lang="fa-IR" dirty="0" smtClean="0">
                <a:cs typeface="B Yagut" panose="00000400000000000000" pitchFamily="2" charset="-78"/>
              </a:rPr>
              <a:t>شده: 2066 شکایت</a:t>
            </a:r>
          </a:p>
          <a:p>
            <a:pPr algn="just" rtl="1"/>
            <a:r>
              <a:rPr lang="fa-IR" dirty="0" smtClean="0">
                <a:cs typeface="B Yagut" panose="00000400000000000000" pitchFamily="2" charset="-78"/>
              </a:rPr>
              <a:t>شکایت </a:t>
            </a:r>
            <a:r>
              <a:rPr lang="fa-IR" dirty="0">
                <a:cs typeface="B Yagut" panose="00000400000000000000" pitchFamily="2" charset="-78"/>
              </a:rPr>
              <a:t>از عدم رعایت موازین بهداشتی در محیط کار </a:t>
            </a:r>
            <a:r>
              <a:rPr lang="fa-IR" dirty="0" smtClean="0">
                <a:cs typeface="B Yagut" panose="00000400000000000000" pitchFamily="2" charset="-78"/>
              </a:rPr>
              <a:t>(در </a:t>
            </a:r>
            <a:r>
              <a:rPr lang="fa-IR" dirty="0">
                <a:cs typeface="B Yagut" panose="00000400000000000000" pitchFamily="2" charset="-78"/>
              </a:rPr>
              <a:t>رابطه با 19-</a:t>
            </a:r>
            <a:r>
              <a:rPr lang="en-US" dirty="0">
                <a:cs typeface="B Yagut" panose="00000400000000000000" pitchFamily="2" charset="-78"/>
              </a:rPr>
              <a:t>COVID </a:t>
            </a:r>
            <a:r>
              <a:rPr lang="fa-IR" dirty="0" smtClean="0">
                <a:cs typeface="B Yagut" panose="00000400000000000000" pitchFamily="2" charset="-78"/>
              </a:rPr>
              <a:t>) همچنان در </a:t>
            </a:r>
            <a:r>
              <a:rPr lang="fa-IR" dirty="0">
                <a:cs typeface="B Yagut" panose="00000400000000000000" pitchFamily="2" charset="-78"/>
              </a:rPr>
              <a:t>صدر جدول </a:t>
            </a:r>
            <a:r>
              <a:rPr lang="fa-IR" dirty="0" smtClean="0">
                <a:cs typeface="B Yagut" panose="00000400000000000000" pitchFamily="2" charset="-78"/>
              </a:rPr>
              <a:t>قرار دارد.</a:t>
            </a:r>
          </a:p>
          <a:p>
            <a:pPr algn="r" rtl="1"/>
            <a:r>
              <a:rPr lang="fa-IR" dirty="0" smtClean="0"/>
              <a:t>بیشترین </a:t>
            </a:r>
            <a:r>
              <a:rPr lang="fa-IR" dirty="0"/>
              <a:t>مکان مورد گزارش برای ثبت شکایات بهداشتی نانوایی ها می باشد که اکثرا به دلیل </a:t>
            </a:r>
            <a:r>
              <a:rPr lang="fa-IR" u="sng" dirty="0"/>
              <a:t>عدم </a:t>
            </a:r>
            <a:r>
              <a:rPr lang="fa-IR" u="sng" dirty="0" smtClean="0"/>
              <a:t>رعایت بهداشت </a:t>
            </a:r>
            <a:r>
              <a:rPr lang="fa-IR" u="sng" dirty="0"/>
              <a:t>دست </a:t>
            </a:r>
            <a:r>
              <a:rPr lang="fa-IR" dirty="0"/>
              <a:t>و </a:t>
            </a:r>
            <a:r>
              <a:rPr lang="fa-IR" u="sng" dirty="0"/>
              <a:t>عدم استفاده از ماسک توسط کارکنان </a:t>
            </a:r>
            <a:r>
              <a:rPr lang="fa-IR" dirty="0"/>
              <a:t>گزارش می شود.</a:t>
            </a:r>
            <a:endParaRPr lang="fa-IR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15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درصد فراوانی شکایات مردمی بر حسب نوع شکایت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47786"/>
              </p:ext>
            </p:extLst>
          </p:nvPr>
        </p:nvGraphicFramePr>
        <p:xfrm>
          <a:off x="838200" y="179409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16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9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درصد فراوانی شکایات مردمی بر حسب صنف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178443"/>
              </p:ext>
            </p:extLst>
          </p:nvPr>
        </p:nvGraphicFramePr>
        <p:xfrm>
          <a:off x="838200" y="1815115"/>
          <a:ext cx="10515600" cy="463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17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1873" y="3102993"/>
            <a:ext cx="10972800" cy="298650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a-IR" sz="5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با تشکر از توجه شما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18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933" y="2035122"/>
            <a:ext cx="10847016" cy="343178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fa-IR" sz="3600" dirty="0">
                <a:solidFill>
                  <a:srgbClr val="0088B8"/>
                </a:solidFill>
                <a:cs typeface="B Titr" panose="00000700000000000000" pitchFamily="2" charset="-78"/>
              </a:rPr>
              <a:t>گزارش آخرین وضعیت اجرای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پروتکل های بهداشتی </a:t>
            </a:r>
            <a:r>
              <a:rPr lang="fa-IR" sz="3600" dirty="0" smtClean="0">
                <a:solidFill>
                  <a:srgbClr val="0088B8"/>
                </a:solidFill>
                <a:cs typeface="B Titr" panose="00000700000000000000" pitchFamily="2" charset="-78"/>
              </a:rPr>
              <a:t>در کشور</a:t>
            </a:r>
            <a:r>
              <a:rPr lang="fa-IR" sz="3600" dirty="0">
                <a:solidFill>
                  <a:srgbClr val="0088B8"/>
                </a:solidFill>
                <a:cs typeface="B Titr" panose="00000700000000000000" pitchFamily="2" charset="-78"/>
              </a:rPr>
              <a:t/>
            </a:r>
            <a:br>
              <a:rPr lang="fa-IR" sz="3600" dirty="0">
                <a:solidFill>
                  <a:srgbClr val="0088B8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0088B8"/>
                </a:solidFill>
                <a:cs typeface="B Titr" panose="00000700000000000000" pitchFamily="2" charset="-78"/>
              </a:rPr>
              <a:t>در مقابله با ویروس کرونا</a:t>
            </a:r>
            <a: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700" dirty="0" smtClean="0">
                <a:solidFill>
                  <a:schemeClr val="tx1"/>
                </a:solidFill>
                <a:cs typeface="B Titr" panose="00000700000000000000" pitchFamily="2" charset="-78"/>
              </a:rPr>
              <a:t>از تاریخ  19 تا 26 آبان 1400</a:t>
            </a:r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165" y="284441"/>
            <a:ext cx="7939835" cy="103336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کشوری</a:t>
            </a: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 نتایج اقدامات ناشی از تشدید بازرسی ها</a:t>
            </a:r>
            <a:b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از تاریخ </a:t>
            </a:r>
            <a:r>
              <a:rPr lang="fa-IR" sz="2800" dirty="0" smtClean="0">
                <a:cs typeface="B Titr" panose="00000700000000000000" pitchFamily="2" charset="-78"/>
              </a:rPr>
              <a:t> 19 تا 26 آبان  </a:t>
            </a:r>
            <a:r>
              <a:rPr lang="fa-IR" sz="2800" dirty="0">
                <a:cs typeface="B Titr" panose="00000700000000000000" pitchFamily="2" charset="-78"/>
              </a:rPr>
              <a:t>1400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61083904"/>
              </p:ext>
            </p:extLst>
          </p:nvPr>
        </p:nvGraphicFramePr>
        <p:xfrm>
          <a:off x="6562165" y="1917551"/>
          <a:ext cx="5183188" cy="44236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effectLst/>
                          <a:cs typeface="B Nazanin" panose="00000400000000000000" pitchFamily="2" charset="-78"/>
                        </a:rPr>
                        <a:t>عنوان</a:t>
                      </a:r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3577807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noProof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تعداد </a:t>
                      </a:r>
                      <a:r>
                        <a:rPr kumimoji="0" lang="fa-IR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کل</a:t>
                      </a:r>
                      <a:r>
                        <a:rPr kumimoji="0" lang="ar-SA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 مراکز تهیه، توزیع و عرضه و فروش مواد غذایی</a:t>
                      </a:r>
                      <a:r>
                        <a:rPr kumimoji="0" lang="fa-IR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، </a:t>
                      </a:r>
                      <a:r>
                        <a:rPr kumimoji="0" lang="ar-SA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اماکن عمومی</a:t>
                      </a:r>
                      <a:r>
                        <a:rPr kumimoji="0" lang="fa-IR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 و واحدهای کارگاهی تحت پوشش</a:t>
                      </a:r>
                      <a:endParaRPr kumimoji="0" lang="en-US" sz="1800" b="1" kern="1200" noProof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340">
                <a:tc>
                  <a:txBody>
                    <a:bodyPr/>
                    <a:lstStyle/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233828</a:t>
                      </a: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kern="1200" dirty="0" smtClean="0">
                          <a:effectLst/>
                          <a:cs typeface="B Nazanin" panose="00000400000000000000" pitchFamily="2" charset="-78"/>
                        </a:rPr>
                        <a:t>تعداد موارد بازرسی شده</a:t>
                      </a: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3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7547315"/>
              </p:ext>
            </p:extLst>
          </p:nvPr>
        </p:nvGraphicFramePr>
        <p:xfrm>
          <a:off x="839788" y="726141"/>
          <a:ext cx="5157787" cy="55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3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165" y="297889"/>
            <a:ext cx="7939835" cy="103336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کشوری</a:t>
            </a: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 نتایج اقدامات ناشی از تشدید بازرسی ها</a:t>
            </a:r>
            <a:b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از تاریخ  </a:t>
            </a:r>
            <a:r>
              <a:rPr lang="fa-IR" sz="2800" dirty="0" smtClean="0">
                <a:cs typeface="B Titr" panose="00000700000000000000" pitchFamily="2" charset="-78"/>
              </a:rPr>
              <a:t>19 تا 26 آبان  </a:t>
            </a:r>
            <a:r>
              <a:rPr lang="fa-IR" sz="2800" dirty="0">
                <a:cs typeface="B Titr" panose="00000700000000000000" pitchFamily="2" charset="-78"/>
              </a:rPr>
              <a:t>1400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53242204"/>
              </p:ext>
            </p:extLst>
          </p:nvPr>
        </p:nvGraphicFramePr>
        <p:xfrm>
          <a:off x="6548718" y="1965959"/>
          <a:ext cx="5183188" cy="38700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effectLst/>
                          <a:cs typeface="B Nazanin" panose="00000400000000000000" pitchFamily="2" charset="-78"/>
                        </a:rPr>
                        <a:t>عنوان</a:t>
                      </a:r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effectLst/>
                          <a:cs typeface="B Nazanin" panose="00000400000000000000" pitchFamily="2" charset="-78"/>
                        </a:rPr>
                        <a:t>33613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noProof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مراکز تهیه، توزیع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عرضه و فروش مواد غذایی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اماکن عمومی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واحدهای کارگاهی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اخطار و معرفی شده به مراجع قضایی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785">
                <a:tc>
                  <a:txBody>
                    <a:bodyPr/>
                    <a:lstStyle/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موارد </a:t>
                      </a:r>
                      <a:r>
                        <a:rPr kumimoji="0" lang="fa-I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پلمپ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شده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4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4255787"/>
              </p:ext>
            </p:extLst>
          </p:nvPr>
        </p:nvGraphicFramePr>
        <p:xfrm>
          <a:off x="839788" y="685800"/>
          <a:ext cx="5157787" cy="55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le 10"/>
          <p:cNvSpPr/>
          <p:nvPr/>
        </p:nvSpPr>
        <p:spPr>
          <a:xfrm rot="19530251">
            <a:off x="58486" y="610590"/>
            <a:ext cx="2396642" cy="95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اخطار و </a:t>
            </a:r>
            <a:r>
              <a:rPr lang="fa-I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پلمپ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15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971" y="216211"/>
            <a:ext cx="10972800" cy="7456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روند درصد </a:t>
            </a:r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رعایت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دستورالعمل های بهداشتی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در </a:t>
            </a:r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کشور</a:t>
            </a:r>
            <a:endParaRPr lang="en-US" sz="4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557416"/>
              </p:ext>
            </p:extLst>
          </p:nvPr>
        </p:nvGraphicFramePr>
        <p:xfrm>
          <a:off x="0" y="1179263"/>
          <a:ext cx="12192000" cy="487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258784" y="6097979"/>
            <a:ext cx="9853716" cy="6293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دستورعمل های بهداشتی شامل رعایت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بهداشت فردی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استفاده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از ماسک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رعایت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فاصله گذاری اجتماعی و رعایت تهویه 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مناسب می باشند.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30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1481070"/>
            <a:ext cx="10251583" cy="436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9063"/>
              </p:ext>
            </p:extLst>
          </p:nvPr>
        </p:nvGraphicFramePr>
        <p:xfrm>
          <a:off x="1750356" y="2698625"/>
          <a:ext cx="9459952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976" y="31121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مقایسه </a:t>
            </a:r>
            <a:r>
              <a:rPr lang="fa-IR" sz="2800" dirty="0" smtClean="0">
                <a:solidFill>
                  <a:prstClr val="black"/>
                </a:solidFill>
                <a:cs typeface="B Titr" panose="00000700000000000000" pitchFamily="2" charset="-78"/>
              </a:rPr>
              <a:t>روند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رعایت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پروتکل های بهداشتی</a:t>
            </a:r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 با </a:t>
            </a:r>
            <a:r>
              <a:rPr lang="fa-IR" sz="2800" dirty="0" smtClean="0">
                <a:solidFill>
                  <a:prstClr val="black"/>
                </a:solidFill>
                <a:cs typeface="B Titr" panose="00000700000000000000" pitchFamily="2" charset="-78"/>
              </a:rPr>
              <a:t>روند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تعداد</a:t>
            </a:r>
            <a:r>
              <a:rPr lang="fa-IR" sz="2800" dirty="0" smtClean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موارد ابتلا </a:t>
            </a:r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به بیماری کرونا</a:t>
            </a:r>
            <a:endParaRPr lang="en-US" sz="28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4467" y="6144102"/>
            <a:ext cx="284397" cy="684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8437174" y="5846937"/>
            <a:ext cx="1714952" cy="5933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protocols</a:t>
            </a:r>
            <a:endParaRPr lang="en-US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26" y="5974548"/>
            <a:ext cx="2192462" cy="4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2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45" y="231820"/>
            <a:ext cx="9961669" cy="65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479240" y="40342"/>
            <a:ext cx="5544671" cy="107576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وضعیت رعایت دستورالعمل های بهداشتی در کشور</a:t>
            </a:r>
          </a:p>
          <a:p>
            <a:pPr algn="ctr"/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از تاریخ 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19 تا 26 آبان  1400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5451" y="4045532"/>
            <a:ext cx="2112579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درصد رعایت پروتکل ها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8" y="4618642"/>
            <a:ext cx="1670653" cy="17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3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8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95006"/>
              </p:ext>
            </p:extLst>
          </p:nvPr>
        </p:nvGraphicFramePr>
        <p:xfrm>
          <a:off x="403368" y="306976"/>
          <a:ext cx="11362807" cy="577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92181" y="6007032"/>
            <a:ext cx="9272788" cy="702526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*: </a:t>
            </a:r>
            <a:r>
              <a:rPr lang="fa-IR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دستورالعمل های </a:t>
            </a:r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بهداشتی شامل رعایت </a:t>
            </a:r>
            <a:r>
              <a:rPr lang="fa-IR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بهداشت فردی</a:t>
            </a:r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، استفاده </a:t>
            </a:r>
            <a:r>
              <a:rPr lang="fa-IR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از ماسک</a:t>
            </a:r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، رعایت </a:t>
            </a:r>
            <a:r>
              <a:rPr lang="fa-IR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فاصله گذاری اجتماعی و </a:t>
            </a:r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تهویه مناسب می باشند. 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3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9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41744"/>
              </p:ext>
            </p:extLst>
          </p:nvPr>
        </p:nvGraphicFramePr>
        <p:xfrm>
          <a:off x="551285" y="263972"/>
          <a:ext cx="11362807" cy="64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1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12636</TotalTime>
  <Words>557</Words>
  <Application>Microsoft Office PowerPoint</Application>
  <PresentationFormat>Widescreen</PresentationFormat>
  <Paragraphs>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 Nazanin</vt:lpstr>
      <vt:lpstr>B Titr</vt:lpstr>
      <vt:lpstr>B Yagut</vt:lpstr>
      <vt:lpstr>Calibri</vt:lpstr>
      <vt:lpstr>Calibri Light</vt:lpstr>
      <vt:lpstr>Times New Roman</vt:lpstr>
      <vt:lpstr>Office Theme</vt:lpstr>
      <vt:lpstr>بسم الله الرحمن الرحیم  </vt:lpstr>
      <vt:lpstr>گزارش آخرین وضعیت اجرای پروتکل های بهداشتی در کشور در مقابله با ویروس کرونا از تاریخ  19 تا 26 آبان 1400 </vt:lpstr>
      <vt:lpstr>آخرین وضعیت کشوری نتایج اقدامات ناشی از تشدید بازرسی ها از تاریخ  19 تا 26 آبان  1400</vt:lpstr>
      <vt:lpstr>آخرین وضعیت کشوری نتایج اقدامات ناشی از تشدید بازرسی ها از تاریخ  19 تا 26 آبان  1400</vt:lpstr>
      <vt:lpstr>روند درصد رعایت دستورالعمل های بهداشتی در کشور</vt:lpstr>
      <vt:lpstr>مقایسه روند رعایت پروتکل های بهداشتی با روند تعداد موارد ابتلا به بیماری کرونا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آخرین وضعیت اخطار و معرفی به مراجع قضایی     در اماکن عمومی از تاریخ  19 تا 26 آبان</vt:lpstr>
      <vt:lpstr>آخرین وضعیت اخطار و معرفی به مراجع قضایی   در صنایع کشور از تاریخ 19 تا 26 آبان</vt:lpstr>
      <vt:lpstr>شکایات مردمی(بخش بهداشت سامانه ملی پاسخگویی 190) از تاریخ 15 الی 22 آبان 1400</vt:lpstr>
      <vt:lpstr>درصد فراوانی شکایات مردمی بر حسب نوع شکایت</vt:lpstr>
      <vt:lpstr>درصد فراوانی شکایات مردمی بر حسب صنف</vt:lpstr>
      <vt:lpstr>PowerPoint Presentation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kardooni</dc:creator>
  <cp:lastModifiedBy>mojdeh pourzaki</cp:lastModifiedBy>
  <cp:revision>2379</cp:revision>
  <cp:lastPrinted>2020-10-07T09:40:07Z</cp:lastPrinted>
  <dcterms:created xsi:type="dcterms:W3CDTF">2018-08-29T10:10:02Z</dcterms:created>
  <dcterms:modified xsi:type="dcterms:W3CDTF">2021-11-21T07:34:24Z</dcterms:modified>
</cp:coreProperties>
</file>